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89" r:id="rId2"/>
    <p:sldId id="277" r:id="rId3"/>
    <p:sldId id="276" r:id="rId4"/>
    <p:sldId id="282" r:id="rId5"/>
    <p:sldId id="279" r:id="rId6"/>
    <p:sldId id="280" r:id="rId7"/>
    <p:sldId id="281" r:id="rId8"/>
    <p:sldId id="286" r:id="rId9"/>
    <p:sldId id="287" r:id="rId10"/>
    <p:sldId id="285" r:id="rId11"/>
    <p:sldId id="283" r:id="rId12"/>
    <p:sldId id="278" r:id="rId13"/>
    <p:sldId id="288" r:id="rId14"/>
    <p:sldId id="28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00" userDrawn="1">
          <p15:clr>
            <a:srgbClr val="A4A3A4"/>
          </p15:clr>
        </p15:guide>
        <p15:guide id="2" pos="39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56" autoAdjust="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orient="horz" pos="3600"/>
        <p:guide pos="3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FC12FA-AE62-4237-9172-FB5137C2BFA4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8016B6-AC5F-4367-803A-6A688E5D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51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87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931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303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314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596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532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3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78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265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55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44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111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779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8016B6-AC5F-4367-803A-6A688E5D0E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356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21522-F63D-4191-BE33-5CA880302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0DB2A-A135-4DCD-AC23-9C68A488C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A9CC4-4175-4BB5-882D-A45E8F2C0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EDAE0-E338-4E31-817D-C8536D2D0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2246A-464B-47D1-A39A-490549737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24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4583-87DA-42AC-8CA7-6B64EBE12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C5606-F72A-4F59-83D2-0484A1B0D7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430EA-A13A-450C-A902-BB4BD6420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4EBC4-1CF1-4BF2-AFB4-6D42F5045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5E893-ED44-434E-BB94-33138FEA8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374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42B1C0-0246-473B-A57B-2AF708AF88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D0F7AA-BA89-431B-8802-9B128B365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69FEF-8864-4FD2-8DAC-D54E92B9A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62D44B-0949-49C6-B0FC-935678FAD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17067-4F96-46C7-8026-821760A93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805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1A5A8-7072-4FFB-BE35-C00A4809C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5F270-0258-4082-9745-A09D6B02D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D0FE7-D0FE-40DB-B1A3-2EA849D7C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4A6E6-DFFD-4A1A-9DF9-CCDBCB63F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E26EE-ABE1-4EAF-A6D4-C86EDFC38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6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6D04C-36F5-46C8-9C1B-7F0BBD775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669D6-55D8-457B-BE60-4AD9609AE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C4618-9FE2-426A-9E58-DD762BCF8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FBC2E-BE89-4D70-9752-1FA217E01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20846-DC9B-4B4B-AF9C-6265557AC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50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42CC8-2F6E-40EE-A94E-E07BE6CFF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0F0E5-57CC-4D92-9E33-646250075F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959846-8215-466B-9FC3-1A4B256193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255B1-2CBE-479D-9BBB-BEDE23A3F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6A6752-C4C4-4A07-95EA-6A0912F17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CD529-131C-4472-9555-075523344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62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B1541-82D2-49B4-9BAD-A67CFF0A6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6D9C5-E83E-409D-8A16-844718ADE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0A4C58-0ADE-41AD-9F8B-9D714E2985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A37915-4AC5-4626-B3C5-59BC337CEB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45705D-BD29-42A2-941D-A0AD1B2334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D39D86-1317-4173-B890-8B03E0A63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E2B715-6414-45A5-B24D-2B93883F3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576F19-9B77-4B9B-8B9E-E7DB69E67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0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23CFE-C43D-4AD0-B4C8-77961BADE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C49201-BEC4-4177-A70A-8AE6B4C72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E096A6-E55A-43E2-9534-7F77F9B79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02F6E1-E039-4635-95BC-95B4CB8B4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85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62366B-8296-45BE-ADE1-145C8DD6D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B2534C-B662-4488-A5D5-86C9F94B6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63875A-DF8F-4031-8793-19068C80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799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1E384-D956-45A2-A188-9020C08F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4FC9D-9BC8-4F2E-877C-716662D66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F23E98-B9DD-4846-A3C4-6D88DE052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514502-5C87-4FBB-9EDF-9A9029FFF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E20BFB-485D-4653-BD26-88C74E740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C0E3E-A9CD-4C21-81C1-5106ED8D6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867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EE037-1AAB-4DC5-B597-BE830D3CC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FFB753-1000-4010-AC2C-43AF42C351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F81F0-0E25-4788-B750-030547278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0B8B0-2DF2-4CBD-83DE-4B1E7438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7E262-F3A3-44CE-B94C-9617CCD1B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0E0BC-4D62-4E11-A551-DFC73E430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38980C-BD99-4E97-9E41-5F7F0ECF5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F016E0-63AB-4781-AEF4-63A94758A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27CEF-B8EE-41D6-A71E-40CB5B0EED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88A95-EA40-4D9A-991E-82A809A240FE}" type="datetimeFigureOut">
              <a:rPr lang="en-US" smtClean="0"/>
              <a:t>4/2/2021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8E3AC-4D06-48F6-8F5D-F74B12B51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705E7-8E91-4F22-9BD4-DD11D85405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0CF1F-0C02-456F-ADCA-531403C9B0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34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yberbotics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37511B0-88EB-4A66-926F-BB34C50F71CE}"/>
              </a:ext>
            </a:extLst>
          </p:cNvPr>
          <p:cNvSpPr/>
          <p:nvPr/>
        </p:nvSpPr>
        <p:spPr>
          <a:xfrm>
            <a:off x="2960149" y="232660"/>
            <a:ext cx="6748263" cy="6253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/>
              <a:t>1.Giới </a:t>
            </a:r>
            <a:r>
              <a:rPr lang="en-US" sz="2800" b="1" dirty="0" err="1"/>
              <a:t>thiệu</a:t>
            </a:r>
            <a:r>
              <a:rPr lang="en-US" sz="2800" b="1" dirty="0"/>
              <a:t> </a:t>
            </a:r>
            <a:r>
              <a:rPr lang="en-US" sz="2800" b="1" dirty="0" err="1"/>
              <a:t>ch</a:t>
            </a:r>
            <a:r>
              <a:rPr lang="vi-VN" sz="2800" b="1" dirty="0"/>
              <a:t>ư</a:t>
            </a:r>
            <a:r>
              <a:rPr lang="en-US" sz="2800" b="1" dirty="0" err="1"/>
              <a:t>ơng</a:t>
            </a:r>
            <a:r>
              <a:rPr lang="en-US" sz="2800" b="1" dirty="0"/>
              <a:t> </a:t>
            </a:r>
            <a:r>
              <a:rPr lang="en-US" sz="2800" b="1" dirty="0" err="1"/>
              <a:t>trình</a:t>
            </a:r>
            <a:r>
              <a:rPr lang="en-US" sz="2800" b="1" dirty="0"/>
              <a:t> </a:t>
            </a:r>
            <a:r>
              <a:rPr lang="en-US" sz="2800" b="1" dirty="0" err="1"/>
              <a:t>mô</a:t>
            </a:r>
            <a:r>
              <a:rPr lang="en-US" sz="2800" b="1" dirty="0"/>
              <a:t> </a:t>
            </a:r>
            <a:r>
              <a:rPr lang="en-US" sz="2800" b="1" dirty="0" err="1"/>
              <a:t>phỏng</a:t>
            </a:r>
            <a:r>
              <a:rPr lang="en-US" sz="2800" b="1" dirty="0"/>
              <a:t> Robot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F3630A-EB7B-42D3-A06F-9C68D3C4A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083" y="1129798"/>
            <a:ext cx="8770750" cy="5430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014F22F-3930-4571-AC40-BA994FAC1B37}"/>
              </a:ext>
            </a:extLst>
          </p:cNvPr>
          <p:cNvSpPr/>
          <p:nvPr/>
        </p:nvSpPr>
        <p:spPr>
          <a:xfrm>
            <a:off x="251520" y="1129798"/>
            <a:ext cx="2564676" cy="396888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/>
              <a:t>Ch</a:t>
            </a:r>
            <a:r>
              <a:rPr lang="vi-VN" sz="2000"/>
              <a:t>ư</a:t>
            </a:r>
            <a:r>
              <a:rPr lang="en-US" sz="2000"/>
              <a:t>ơng trình đ</a:t>
            </a:r>
            <a:r>
              <a:rPr lang="vi-VN" sz="2000"/>
              <a:t>ư</a:t>
            </a:r>
            <a:r>
              <a:rPr lang="en-US" sz="2000"/>
              <a:t>ợc phát triển trên nền tảng phần mềm </a:t>
            </a:r>
            <a:r>
              <a:rPr lang="en-US" sz="2000" b="1" u="sng"/>
              <a:t>Webots</a:t>
            </a:r>
            <a:r>
              <a:rPr lang="en-US" sz="2000"/>
              <a:t>-một phần mềm mã nguồn mở đ</a:t>
            </a:r>
            <a:r>
              <a:rPr lang="vi-VN" sz="2000"/>
              <a:t>ư</a:t>
            </a:r>
            <a:r>
              <a:rPr lang="en-US" sz="2000"/>
              <a:t>ợc sử dụng khá phổ biến trong mô phỏng nghiên cứu và phát triển th</a:t>
            </a:r>
            <a:r>
              <a:rPr lang="vi-VN" sz="2000"/>
              <a:t>ư</a:t>
            </a:r>
            <a:r>
              <a:rPr lang="en-US" sz="2000"/>
              <a:t>ơng mại trong nhiều lĩnh vực khác nhau.</a:t>
            </a:r>
          </a:p>
        </p:txBody>
      </p:sp>
      <p:sp>
        <p:nvSpPr>
          <p:cNvPr id="2" name="Rectangle 1">
            <a:hlinkClick r:id="rId4"/>
            <a:extLst>
              <a:ext uri="{FF2B5EF4-FFF2-40B4-BE49-F238E27FC236}">
                <a16:creationId xmlns:a16="http://schemas.microsoft.com/office/drawing/2014/main" id="{B316045B-9016-44CC-A867-13EAA77F7769}"/>
              </a:ext>
            </a:extLst>
          </p:cNvPr>
          <p:cNvSpPr/>
          <p:nvPr/>
        </p:nvSpPr>
        <p:spPr>
          <a:xfrm>
            <a:off x="251520" y="5468644"/>
            <a:ext cx="2841552" cy="10919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err="1"/>
              <a:t>Tác</a:t>
            </a:r>
            <a:r>
              <a:rPr lang="en-US" sz="1600" dirty="0"/>
              <a:t> </a:t>
            </a:r>
            <a:r>
              <a:rPr lang="en-US" sz="1600" dirty="0" err="1"/>
              <a:t>giả</a:t>
            </a:r>
            <a:r>
              <a:rPr lang="en-US" sz="1600" dirty="0"/>
              <a:t>: Lê </a:t>
            </a:r>
            <a:r>
              <a:rPr lang="en-US" sz="1600" dirty="0" err="1"/>
              <a:t>Hữu</a:t>
            </a:r>
            <a:r>
              <a:rPr lang="en-US" sz="1600" dirty="0"/>
              <a:t> Trí</a:t>
            </a:r>
          </a:p>
          <a:p>
            <a:r>
              <a:rPr lang="en-US" sz="1600" dirty="0"/>
              <a:t>Mobil: 0916978515</a:t>
            </a:r>
          </a:p>
          <a:p>
            <a:r>
              <a:rPr lang="en-US" sz="1600" dirty="0"/>
              <a:t>Email:lehuutri0201@gmail.com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8B026E-2A70-4974-B83E-EE27F83AFC57}"/>
              </a:ext>
            </a:extLst>
          </p:cNvPr>
          <p:cNvSpPr/>
          <p:nvPr/>
        </p:nvSpPr>
        <p:spPr>
          <a:xfrm>
            <a:off x="3300673" y="1523470"/>
            <a:ext cx="2079098" cy="706209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1. Môi tr</a:t>
            </a:r>
            <a:r>
              <a:rPr lang="vi-VN"/>
              <a:t>ư</a:t>
            </a:r>
            <a:r>
              <a:rPr lang="en-US"/>
              <a:t>ờng phần mềm Webots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179BA2-7059-406D-9B42-CEA3858204ED}"/>
              </a:ext>
            </a:extLst>
          </p:cNvPr>
          <p:cNvSpPr/>
          <p:nvPr/>
        </p:nvSpPr>
        <p:spPr>
          <a:xfrm>
            <a:off x="3196749" y="4264088"/>
            <a:ext cx="2860961" cy="13809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2.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3D do ng</a:t>
            </a:r>
            <a:r>
              <a:rPr lang="vi-VN" dirty="0"/>
              <a:t>ư</a:t>
            </a:r>
            <a:r>
              <a:rPr lang="en-US" dirty="0" err="1"/>
              <a:t>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thiết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́ </a:t>
            </a:r>
            <a:r>
              <a:rPr lang="en-US" dirty="0" err="1"/>
              <a:t>bằng</a:t>
            </a:r>
            <a:r>
              <a:rPr lang="en-US" dirty="0"/>
              <a:t> </a:t>
            </a:r>
            <a:r>
              <a:rPr lang="en-US" dirty="0" err="1"/>
              <a:t>các</a:t>
            </a:r>
            <a:r>
              <a:rPr lang="en-US" dirty="0"/>
              <a:t> </a:t>
            </a:r>
            <a:r>
              <a:rPr lang="en-US" dirty="0" err="1"/>
              <a:t>phần</a:t>
            </a:r>
            <a:r>
              <a:rPr lang="en-US" dirty="0"/>
              <a:t> </a:t>
            </a:r>
            <a:r>
              <a:rPr lang="en-US" dirty="0" err="1"/>
              <a:t>mềm</a:t>
            </a:r>
            <a:r>
              <a:rPr lang="en-US" dirty="0"/>
              <a:t> </a:t>
            </a:r>
            <a:r>
              <a:rPr lang="en-US" dirty="0" err="1"/>
              <a:t>thiết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́ 3D (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Solidwork</a:t>
            </a:r>
            <a:r>
              <a:rPr lang="en-US" dirty="0"/>
              <a:t>, NX, Catia, </a:t>
            </a:r>
            <a:r>
              <a:rPr lang="en-US" dirty="0" err="1"/>
              <a:t>vv</a:t>
            </a:r>
            <a:r>
              <a:rPr lang="en-US" dirty="0"/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E38B0A-6E50-482E-94E0-9F02114C795F}"/>
              </a:ext>
            </a:extLst>
          </p:cNvPr>
          <p:cNvSpPr/>
          <p:nvPr/>
        </p:nvSpPr>
        <p:spPr>
          <a:xfrm>
            <a:off x="7710104" y="4663809"/>
            <a:ext cx="3556294" cy="10809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3.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do ng</a:t>
            </a:r>
            <a:r>
              <a:rPr lang="vi-VN" dirty="0"/>
              <a:t>ư</a:t>
            </a:r>
            <a:r>
              <a:rPr lang="en-US" dirty="0" err="1"/>
              <a:t>ời</a:t>
            </a:r>
            <a:r>
              <a:rPr lang="en-US" dirty="0"/>
              <a:t> </a:t>
            </a:r>
            <a:r>
              <a:rPr lang="en-US" dirty="0" err="1"/>
              <a:t>dùng</a:t>
            </a:r>
            <a:r>
              <a:rPr lang="en-US" dirty="0"/>
              <a:t> (</a:t>
            </a:r>
            <a:r>
              <a:rPr lang="en-US" dirty="0" err="1"/>
              <a:t>hoặc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́ </a:t>
            </a:r>
            <a:r>
              <a:rPr lang="en-US" dirty="0" err="1"/>
              <a:t>ba</a:t>
            </a:r>
            <a:r>
              <a:rPr lang="en-US" dirty="0"/>
              <a:t>-Third-party)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bằng</a:t>
            </a:r>
            <a:r>
              <a:rPr lang="en-US" dirty="0"/>
              <a:t> </a:t>
            </a: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ngư</a:t>
            </a:r>
            <a:r>
              <a:rPr lang="en-US" dirty="0"/>
              <a:t>̃ </a:t>
            </a:r>
            <a:r>
              <a:rPr lang="en-US" b="1" i="1" dirty="0"/>
              <a:t>Python</a:t>
            </a:r>
            <a:r>
              <a:rPr lang="en-US" dirty="0"/>
              <a:t> 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81DF00-3884-4040-A46D-2DD3F9AF0BFE}"/>
              </a:ext>
            </a:extLst>
          </p:cNvPr>
          <p:cNvCxnSpPr>
            <a:cxnSpLocks/>
            <a:stCxn id="8" idx="0"/>
            <a:endCxn id="11" idx="2"/>
          </p:cNvCxnSpPr>
          <p:nvPr/>
        </p:nvCxnSpPr>
        <p:spPr>
          <a:xfrm flipV="1">
            <a:off x="4627230" y="3285077"/>
            <a:ext cx="433065" cy="979011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E0AF9340-4C0D-45BF-9EE2-C27EED07BD2E}"/>
              </a:ext>
            </a:extLst>
          </p:cNvPr>
          <p:cNvSpPr/>
          <p:nvPr/>
        </p:nvSpPr>
        <p:spPr>
          <a:xfrm>
            <a:off x="5060295" y="2306065"/>
            <a:ext cx="2079098" cy="1958023"/>
          </a:xfrm>
          <a:prstGeom prst="ellipse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175662-52F4-4A01-BB61-673777B541B6}"/>
              </a:ext>
            </a:extLst>
          </p:cNvPr>
          <p:cNvSpPr/>
          <p:nvPr/>
        </p:nvSpPr>
        <p:spPr>
          <a:xfrm>
            <a:off x="7572458" y="1791253"/>
            <a:ext cx="4479386" cy="247283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D5D7068-31B0-4722-814A-27E85999AA3C}"/>
              </a:ext>
            </a:extLst>
          </p:cNvPr>
          <p:cNvCxnSpPr>
            <a:cxnSpLocks/>
            <a:stCxn id="9" idx="0"/>
            <a:endCxn id="23" idx="2"/>
          </p:cNvCxnSpPr>
          <p:nvPr/>
        </p:nvCxnSpPr>
        <p:spPr>
          <a:xfrm flipV="1">
            <a:off x="9488251" y="4264088"/>
            <a:ext cx="323900" cy="399721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44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68043209-8874-4C7E-A1EC-0563C452E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66" y="901080"/>
            <a:ext cx="10312689" cy="5723456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DC27A8D0-DDEB-476B-9B09-8241CF633FD8}"/>
              </a:ext>
            </a:extLst>
          </p:cNvPr>
          <p:cNvSpPr/>
          <p:nvPr/>
        </p:nvSpPr>
        <p:spPr>
          <a:xfrm>
            <a:off x="539166" y="901080"/>
            <a:ext cx="1309980" cy="82773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/>
              <a:t>Phần mềm Robot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01AD5BE-2364-4C4C-B6C0-0477C9C39910}"/>
              </a:ext>
            </a:extLst>
          </p:cNvPr>
          <p:cNvSpPr/>
          <p:nvPr/>
        </p:nvSpPr>
        <p:spPr>
          <a:xfrm>
            <a:off x="9489139" y="901080"/>
            <a:ext cx="1309980" cy="82773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/>
              <a:t>Phần mềm Camera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3343523" y="149224"/>
            <a:ext cx="4130964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2.3 Giao tiếp camera qua TCP/IP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37985C3-E0DA-4C81-A818-9EDBFF022F4A}"/>
              </a:ext>
            </a:extLst>
          </p:cNvPr>
          <p:cNvSpPr/>
          <p:nvPr/>
        </p:nvSpPr>
        <p:spPr>
          <a:xfrm>
            <a:off x="2854350" y="1728818"/>
            <a:ext cx="2087301" cy="1004654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17C5819-B2C2-46C9-862B-6DF18DB48354}"/>
              </a:ext>
            </a:extLst>
          </p:cNvPr>
          <p:cNvSpPr/>
          <p:nvPr/>
        </p:nvSpPr>
        <p:spPr>
          <a:xfrm>
            <a:off x="6657865" y="3438727"/>
            <a:ext cx="2223488" cy="1104090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3FFD1BE-070A-41CC-96F3-D7EED1D5DBDD}"/>
              </a:ext>
            </a:extLst>
          </p:cNvPr>
          <p:cNvSpPr/>
          <p:nvPr/>
        </p:nvSpPr>
        <p:spPr>
          <a:xfrm>
            <a:off x="5581571" y="4401766"/>
            <a:ext cx="628730" cy="1220822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D7C0CE1-3732-4CA9-80CE-DDC635D4FC5A}"/>
              </a:ext>
            </a:extLst>
          </p:cNvPr>
          <p:cNvSpPr/>
          <p:nvPr/>
        </p:nvSpPr>
        <p:spPr>
          <a:xfrm>
            <a:off x="3365769" y="5778314"/>
            <a:ext cx="2383278" cy="330654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C1519B1-95D4-4B52-9E48-809A1E2A1279}"/>
              </a:ext>
            </a:extLst>
          </p:cNvPr>
          <p:cNvSpPr/>
          <p:nvPr/>
        </p:nvSpPr>
        <p:spPr>
          <a:xfrm>
            <a:off x="6610844" y="5063246"/>
            <a:ext cx="1158765" cy="1129124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8DAEEE6-A7A3-4D99-A0E6-E14524EAF2AE}"/>
              </a:ext>
            </a:extLst>
          </p:cNvPr>
          <p:cNvSpPr/>
          <p:nvPr/>
        </p:nvSpPr>
        <p:spPr>
          <a:xfrm>
            <a:off x="9146768" y="4841999"/>
            <a:ext cx="2947955" cy="11149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Hai ch</a:t>
            </a:r>
            <a:r>
              <a:rPr lang="vi-VN"/>
              <a:t>ư</a:t>
            </a:r>
            <a:r>
              <a:rPr lang="en-US"/>
              <a:t>ơng trình hiển thị các kết quả trao đổi gửi và nhận dữ liệu cho nhau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B943D01-668A-4579-AEDB-5EB42FB0EA38}"/>
              </a:ext>
            </a:extLst>
          </p:cNvPr>
          <p:cNvSpPr/>
          <p:nvPr/>
        </p:nvSpPr>
        <p:spPr>
          <a:xfrm>
            <a:off x="7883844" y="5063246"/>
            <a:ext cx="1023176" cy="1129124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B2F2835C-78AD-4AA0-B996-F2DE464AD2EA}"/>
              </a:ext>
            </a:extLst>
          </p:cNvPr>
          <p:cNvCxnSpPr>
            <a:cxnSpLocks/>
            <a:stCxn id="47" idx="2"/>
            <a:endCxn id="53" idx="2"/>
          </p:cNvCxnSpPr>
          <p:nvPr/>
        </p:nvCxnSpPr>
        <p:spPr>
          <a:xfrm rot="16200000" flipH="1">
            <a:off x="6434719" y="4231657"/>
            <a:ext cx="83402" cy="3838024"/>
          </a:xfrm>
          <a:prstGeom prst="bentConnector3">
            <a:avLst>
              <a:gd name="adj1" fmla="val 758993"/>
            </a:avLst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67539FCF-A8A9-40D9-A91A-F7D6C87EDD7A}"/>
              </a:ext>
            </a:extLst>
          </p:cNvPr>
          <p:cNvCxnSpPr>
            <a:cxnSpLocks/>
            <a:stCxn id="46" idx="0"/>
            <a:endCxn id="48" idx="0"/>
          </p:cNvCxnSpPr>
          <p:nvPr/>
        </p:nvCxnSpPr>
        <p:spPr>
          <a:xfrm rot="16200000" flipH="1">
            <a:off x="6212341" y="4085361"/>
            <a:ext cx="661480" cy="1294291"/>
          </a:xfrm>
          <a:prstGeom prst="bentConnector3">
            <a:avLst>
              <a:gd name="adj1" fmla="val -30147"/>
            </a:avLst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C4BCB2C7-B323-470D-8750-BBD7C10F0F20}"/>
              </a:ext>
            </a:extLst>
          </p:cNvPr>
          <p:cNvCxnSpPr>
            <a:cxnSpLocks/>
            <a:stCxn id="43" idx="2"/>
            <a:endCxn id="45" idx="1"/>
          </p:cNvCxnSpPr>
          <p:nvPr/>
        </p:nvCxnSpPr>
        <p:spPr>
          <a:xfrm rot="16200000" flipH="1">
            <a:off x="4649283" y="1982190"/>
            <a:ext cx="1257300" cy="2759864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424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7110920" y="249337"/>
            <a:ext cx="3599234" cy="8481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Một số Video mô phỏng về động học ng</a:t>
            </a:r>
            <a:r>
              <a:rPr lang="vi-VN" sz="2200" b="1"/>
              <a:t>ư</a:t>
            </a:r>
            <a:r>
              <a:rPr lang="en-US" sz="2200" b="1"/>
              <a:t>ợc và giao tiếp 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3673222-46DF-44CC-99B5-80958D1D106C}"/>
              </a:ext>
            </a:extLst>
          </p:cNvPr>
          <p:cNvSpPr/>
          <p:nvPr/>
        </p:nvSpPr>
        <p:spPr>
          <a:xfrm>
            <a:off x="420977" y="3649895"/>
            <a:ext cx="1783959" cy="196684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/>
              <a:t>2. Điều khiển robot chạy theo thời tùy ý, tăng hoặc giảm tốc độ trong khi chạy 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6771023-963C-4AFD-AB7B-A935B2D0A9EA}"/>
              </a:ext>
            </a:extLst>
          </p:cNvPr>
          <p:cNvSpPr/>
          <p:nvPr/>
        </p:nvSpPr>
        <p:spPr>
          <a:xfrm>
            <a:off x="420977" y="1462159"/>
            <a:ext cx="1783959" cy="196684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/>
              <a:t>1.Chế độ chọn điểm công tác bằng tay trong không gian công tác</a:t>
            </a:r>
          </a:p>
        </p:txBody>
      </p:sp>
      <p:pic>
        <p:nvPicPr>
          <p:cNvPr id="89" name="Inver2">
            <a:hlinkClick r:id="" action="ppaction://media"/>
            <a:extLst>
              <a:ext uri="{FF2B5EF4-FFF2-40B4-BE49-F238E27FC236}">
                <a16:creationId xmlns:a16="http://schemas.microsoft.com/office/drawing/2014/main" id="{A38BCCA7-073B-43BB-8C8E-56D5C73C5A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97284" y="1324548"/>
            <a:ext cx="9228861" cy="519123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694D1C33-05EC-4F72-A15A-70DACA97C501}"/>
              </a:ext>
            </a:extLst>
          </p:cNvPr>
          <p:cNvSpPr/>
          <p:nvPr/>
        </p:nvSpPr>
        <p:spPr>
          <a:xfrm>
            <a:off x="605803" y="5919919"/>
            <a:ext cx="1725593" cy="7921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Click để xem</a:t>
            </a:r>
          </a:p>
        </p:txBody>
      </p:sp>
    </p:spTree>
    <p:extLst>
      <p:ext uri="{BB962C8B-B14F-4D97-AF65-F5344CB8AC3E}">
        <p14:creationId xmlns:p14="http://schemas.microsoft.com/office/powerpoint/2010/main" val="2228354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66" fill="hold"/>
                                        <p:tgtEl>
                                          <p:spTgt spid="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9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F6771023-963C-4AFD-AB7B-A935B2D0A9EA}"/>
              </a:ext>
            </a:extLst>
          </p:cNvPr>
          <p:cNvSpPr/>
          <p:nvPr/>
        </p:nvSpPr>
        <p:spPr>
          <a:xfrm>
            <a:off x="142627" y="839217"/>
            <a:ext cx="1977486" cy="175469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3. </a:t>
            </a:r>
            <a:r>
              <a:rPr lang="en-US" sz="2000" dirty="0" err="1"/>
              <a:t>Hiển</a:t>
            </a:r>
            <a:r>
              <a:rPr lang="en-US" sz="2000" dirty="0"/>
              <a:t> </a:t>
            </a:r>
            <a:r>
              <a:rPr lang="en-US" sz="2000" dirty="0" err="1"/>
              <a:t>thị</a:t>
            </a:r>
            <a:r>
              <a:rPr lang="en-US" sz="2000" dirty="0"/>
              <a:t> </a:t>
            </a:r>
            <a:r>
              <a:rPr lang="en-US" sz="2000" dirty="0" err="1"/>
              <a:t>đồ</a:t>
            </a:r>
            <a:r>
              <a:rPr lang="en-US" sz="2000" dirty="0"/>
              <a:t> </a:t>
            </a:r>
            <a:r>
              <a:rPr lang="en-US" sz="2000" dirty="0" err="1"/>
              <a:t>thì</a:t>
            </a:r>
            <a:r>
              <a:rPr lang="en-US" sz="2000" dirty="0"/>
              <a:t> </a:t>
            </a:r>
            <a:r>
              <a:rPr lang="en-US" sz="2000" dirty="0" err="1"/>
              <a:t>vị</a:t>
            </a:r>
            <a:r>
              <a:rPr lang="en-US" sz="2000" dirty="0"/>
              <a:t> </a:t>
            </a:r>
            <a:r>
              <a:rPr lang="en-US" sz="2000" dirty="0" err="1"/>
              <a:t>trí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khớp</a:t>
            </a:r>
            <a:r>
              <a:rPr lang="en-US" sz="2000" dirty="0"/>
              <a:t>, h</a:t>
            </a:r>
            <a:r>
              <a:rPr lang="vi-VN" sz="2000" dirty="0"/>
              <a:t>ư</a:t>
            </a:r>
            <a:r>
              <a:rPr lang="en-US" sz="2000" dirty="0" err="1"/>
              <a:t>ớng</a:t>
            </a:r>
            <a:r>
              <a:rPr lang="en-US" sz="2000" dirty="0"/>
              <a:t> </a:t>
            </a:r>
            <a:r>
              <a:rPr lang="en-US" sz="2000" dirty="0" err="1"/>
              <a:t>góc</a:t>
            </a:r>
            <a:r>
              <a:rPr lang="en-US" sz="2000" dirty="0"/>
              <a:t> RPY </a:t>
            </a:r>
            <a:r>
              <a:rPr lang="en-US" sz="2000" dirty="0" err="1"/>
              <a:t>của</a:t>
            </a:r>
            <a:r>
              <a:rPr lang="en-US" sz="2000" dirty="0"/>
              <a:t> </a:t>
            </a:r>
            <a:r>
              <a:rPr lang="en-US" sz="2000" dirty="0" err="1"/>
              <a:t>khâu</a:t>
            </a:r>
            <a:r>
              <a:rPr lang="en-US" sz="2000" dirty="0"/>
              <a:t> </a:t>
            </a:r>
            <a:r>
              <a:rPr lang="en-US" sz="2000" dirty="0" err="1"/>
              <a:t>công</a:t>
            </a:r>
            <a:r>
              <a:rPr lang="en-US" sz="2000" dirty="0"/>
              <a:t> </a:t>
            </a:r>
            <a:r>
              <a:rPr lang="en-US" sz="2000" dirty="0" err="1"/>
              <a:t>tác</a:t>
            </a:r>
            <a:r>
              <a:rPr lang="en-US" sz="2000" dirty="0"/>
              <a:t> TCP</a:t>
            </a:r>
          </a:p>
        </p:txBody>
      </p:sp>
      <p:pic>
        <p:nvPicPr>
          <p:cNvPr id="92" name="Inver3">
            <a:hlinkClick r:id="" action="ppaction://media"/>
            <a:extLst>
              <a:ext uri="{FF2B5EF4-FFF2-40B4-BE49-F238E27FC236}">
                <a16:creationId xmlns:a16="http://schemas.microsoft.com/office/drawing/2014/main" id="{647AEDB9-A783-4A2B-87BB-3A35D2D0EB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46059" y="736580"/>
            <a:ext cx="9573047" cy="5384839"/>
          </a:xfrm>
          <a:prstGeom prst="rect">
            <a:avLst/>
          </a:prstGeom>
        </p:spPr>
      </p:pic>
      <p:sp>
        <p:nvSpPr>
          <p:cNvPr id="93" name="Arrow: Right 92">
            <a:extLst>
              <a:ext uri="{FF2B5EF4-FFF2-40B4-BE49-F238E27FC236}">
                <a16:creationId xmlns:a16="http://schemas.microsoft.com/office/drawing/2014/main" id="{2E8FD867-DD52-49F6-BC8D-CD0662869671}"/>
              </a:ext>
            </a:extLst>
          </p:cNvPr>
          <p:cNvSpPr/>
          <p:nvPr/>
        </p:nvSpPr>
        <p:spPr>
          <a:xfrm>
            <a:off x="268574" y="5949102"/>
            <a:ext cx="1725593" cy="7921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Click để xem</a:t>
            </a:r>
          </a:p>
        </p:txBody>
      </p:sp>
    </p:spTree>
    <p:extLst>
      <p:ext uri="{BB962C8B-B14F-4D97-AF65-F5344CB8AC3E}">
        <p14:creationId xmlns:p14="http://schemas.microsoft.com/office/powerpoint/2010/main" val="508971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00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F6771023-963C-4AFD-AB7B-A935B2D0A9EA}"/>
              </a:ext>
            </a:extLst>
          </p:cNvPr>
          <p:cNvSpPr/>
          <p:nvPr/>
        </p:nvSpPr>
        <p:spPr>
          <a:xfrm>
            <a:off x="192900" y="706767"/>
            <a:ext cx="1725593" cy="221976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/>
              <a:t>4. Giao tiếp truyền nhận dữ liệu giữa Robot và Camera qua TCP/IP</a:t>
            </a:r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2E8FD867-DD52-49F6-BC8D-CD0662869671}"/>
              </a:ext>
            </a:extLst>
          </p:cNvPr>
          <p:cNvSpPr/>
          <p:nvPr/>
        </p:nvSpPr>
        <p:spPr>
          <a:xfrm>
            <a:off x="268574" y="5968557"/>
            <a:ext cx="1725593" cy="7921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Click để xem</a:t>
            </a:r>
          </a:p>
        </p:txBody>
      </p:sp>
      <p:pic>
        <p:nvPicPr>
          <p:cNvPr id="2" name="Inver4">
            <a:hlinkClick r:id="" action="ppaction://media"/>
            <a:extLst>
              <a:ext uri="{FF2B5EF4-FFF2-40B4-BE49-F238E27FC236}">
                <a16:creationId xmlns:a16="http://schemas.microsoft.com/office/drawing/2014/main" id="{95C83E23-E3B3-49FA-AFA3-9E5CF4DF70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28722" y="703579"/>
            <a:ext cx="9690385" cy="545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263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37511B0-88EB-4A66-926F-BB34C50F71CE}"/>
              </a:ext>
            </a:extLst>
          </p:cNvPr>
          <p:cNvSpPr/>
          <p:nvPr/>
        </p:nvSpPr>
        <p:spPr>
          <a:xfrm>
            <a:off x="5164482" y="50376"/>
            <a:ext cx="1404580" cy="5271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Kết luận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6771023-963C-4AFD-AB7B-A935B2D0A9EA}"/>
              </a:ext>
            </a:extLst>
          </p:cNvPr>
          <p:cNvSpPr/>
          <p:nvPr/>
        </p:nvSpPr>
        <p:spPr>
          <a:xfrm>
            <a:off x="641077" y="1356368"/>
            <a:ext cx="10909847" cy="76678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1.Chư</a:t>
            </a:r>
            <a:r>
              <a:rPr lang="vi-VN" sz="2000" dirty="0"/>
              <a:t>ơ</a:t>
            </a:r>
            <a:r>
              <a:rPr lang="en-US" sz="2000" dirty="0"/>
              <a:t>ng </a:t>
            </a:r>
            <a:r>
              <a:rPr lang="en-US" sz="2000" dirty="0" err="1"/>
              <a:t>trình</a:t>
            </a:r>
            <a:r>
              <a:rPr lang="en-US" sz="2000" dirty="0"/>
              <a:t>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phỏng</a:t>
            </a:r>
            <a:r>
              <a:rPr lang="en-US" sz="2000" dirty="0"/>
              <a:t> </a:t>
            </a:r>
            <a:r>
              <a:rPr lang="en-US" sz="2000" dirty="0" err="1"/>
              <a:t>với</a:t>
            </a:r>
            <a:r>
              <a:rPr lang="en-US" sz="2000" dirty="0"/>
              <a:t> </a:t>
            </a:r>
            <a:r>
              <a:rPr lang="en-US" sz="2000" dirty="0" err="1"/>
              <a:t>phần</a:t>
            </a:r>
            <a:r>
              <a:rPr lang="en-US" sz="2000" dirty="0"/>
              <a:t> t</a:t>
            </a:r>
            <a:r>
              <a:rPr lang="vi-VN" sz="2000" dirty="0"/>
              <a:t>ư</a:t>
            </a:r>
            <a:r>
              <a:rPr lang="en-US" sz="2000" dirty="0" err="1"/>
              <a:t>ơng</a:t>
            </a:r>
            <a:r>
              <a:rPr lang="en-US" sz="2000" dirty="0"/>
              <a:t> </a:t>
            </a:r>
            <a:r>
              <a:rPr lang="en-US" sz="2000" dirty="0" err="1"/>
              <a:t>tác</a:t>
            </a:r>
            <a:r>
              <a:rPr lang="en-US" sz="2000" dirty="0"/>
              <a:t> 3D </a:t>
            </a:r>
            <a:r>
              <a:rPr lang="en-US" sz="2000" dirty="0" err="1"/>
              <a:t>hết</a:t>
            </a:r>
            <a:r>
              <a:rPr lang="en-US" sz="2000" dirty="0"/>
              <a:t> </a:t>
            </a:r>
            <a:r>
              <a:rPr lang="en-US" sz="2000" dirty="0" err="1"/>
              <a:t>sức</a:t>
            </a:r>
            <a:r>
              <a:rPr lang="en-US" sz="2000" dirty="0"/>
              <a:t> </a:t>
            </a:r>
            <a:r>
              <a:rPr lang="en-US" sz="2000" dirty="0" err="1"/>
              <a:t>trực</a:t>
            </a:r>
            <a:r>
              <a:rPr lang="en-US" sz="2000" dirty="0"/>
              <a:t> </a:t>
            </a:r>
            <a:r>
              <a:rPr lang="en-US" sz="2000" dirty="0" err="1"/>
              <a:t>quan</a:t>
            </a:r>
            <a:r>
              <a:rPr lang="en-US" sz="2000" dirty="0"/>
              <a:t> </a:t>
            </a:r>
            <a:r>
              <a:rPr lang="en-US" sz="2000" dirty="0" err="1"/>
              <a:t>giúp</a:t>
            </a:r>
            <a:r>
              <a:rPr lang="en-US" sz="2000" dirty="0"/>
              <a:t> </a:t>
            </a:r>
            <a:r>
              <a:rPr lang="en-US" sz="2000" dirty="0" err="1"/>
              <a:t>cho</a:t>
            </a:r>
            <a:r>
              <a:rPr lang="en-US" sz="2000" dirty="0"/>
              <a:t> ng</a:t>
            </a:r>
            <a:r>
              <a:rPr lang="vi-VN" sz="2000" dirty="0"/>
              <a:t>ư</a:t>
            </a:r>
            <a:r>
              <a:rPr lang="en-US" sz="2000" dirty="0" err="1"/>
              <a:t>ời</a:t>
            </a:r>
            <a:r>
              <a:rPr lang="en-US" sz="2000" dirty="0"/>
              <a:t> </a:t>
            </a:r>
            <a:r>
              <a:rPr lang="en-US" sz="2000" dirty="0" err="1"/>
              <a:t>dùng</a:t>
            </a:r>
            <a:r>
              <a:rPr lang="en-US" sz="2000" dirty="0"/>
              <a:t> có </a:t>
            </a:r>
            <a:r>
              <a:rPr lang="en-US" sz="2000" dirty="0" err="1"/>
              <a:t>thê</a:t>
            </a:r>
            <a:r>
              <a:rPr lang="en-US" sz="2000" dirty="0"/>
              <a:t>̉ </a:t>
            </a:r>
            <a:r>
              <a:rPr lang="en-US" sz="2000" dirty="0" err="1"/>
              <a:t>tiếp</a:t>
            </a:r>
            <a:r>
              <a:rPr lang="en-US" sz="2000" dirty="0"/>
              <a:t> </a:t>
            </a:r>
            <a:r>
              <a:rPr lang="en-US" sz="2000" dirty="0" err="1"/>
              <a:t>cận</a:t>
            </a:r>
            <a:r>
              <a:rPr lang="en-US" sz="2000" dirty="0"/>
              <a:t> </a:t>
            </a:r>
            <a:r>
              <a:rPr lang="en-US" sz="2000" dirty="0" err="1"/>
              <a:t>một</a:t>
            </a:r>
            <a:r>
              <a:rPr lang="en-US" sz="2000" dirty="0"/>
              <a:t> </a:t>
            </a:r>
            <a:r>
              <a:rPr lang="en-US" sz="2000" dirty="0" err="1"/>
              <a:t>cách</a:t>
            </a:r>
            <a:r>
              <a:rPr lang="en-US" sz="2000" dirty="0"/>
              <a:t> </a:t>
            </a:r>
            <a:r>
              <a:rPr lang="en-US" sz="2000" dirty="0" err="1"/>
              <a:t>nhanh</a:t>
            </a:r>
            <a:r>
              <a:rPr lang="en-US" sz="2000" dirty="0"/>
              <a:t> </a:t>
            </a:r>
            <a:r>
              <a:rPr lang="en-US" sz="2000" dirty="0" err="1"/>
              <a:t>chóng</a:t>
            </a:r>
            <a:r>
              <a:rPr lang="en-US" sz="2000" dirty="0"/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70F059-5DD0-4DE9-9B3D-F1477B1CBCBE}"/>
              </a:ext>
            </a:extLst>
          </p:cNvPr>
          <p:cNvSpPr/>
          <p:nvPr/>
        </p:nvSpPr>
        <p:spPr>
          <a:xfrm>
            <a:off x="307886" y="703372"/>
            <a:ext cx="9713192" cy="52715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 err="1">
                <a:solidFill>
                  <a:schemeClr val="dk1"/>
                </a:solidFill>
              </a:rPr>
              <a:t>Với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những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tính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năng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của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ch</a:t>
            </a:r>
            <a:r>
              <a:rPr lang="vi-VN" sz="2200" dirty="0">
                <a:solidFill>
                  <a:schemeClr val="dk1"/>
                </a:solidFill>
              </a:rPr>
              <a:t>ư</a:t>
            </a:r>
            <a:r>
              <a:rPr lang="en-US" sz="2200" dirty="0" err="1">
                <a:solidFill>
                  <a:schemeClr val="dk1"/>
                </a:solidFill>
              </a:rPr>
              <a:t>ơng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trình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mô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phỏng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dạng</a:t>
            </a:r>
            <a:r>
              <a:rPr lang="en-US" sz="2200" dirty="0">
                <a:solidFill>
                  <a:schemeClr val="dk1"/>
                </a:solidFill>
              </a:rPr>
              <a:t> demo </a:t>
            </a:r>
            <a:r>
              <a:rPr lang="en-US" sz="2200" dirty="0" err="1">
                <a:solidFill>
                  <a:schemeClr val="dk1"/>
                </a:solidFill>
              </a:rPr>
              <a:t>đã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trình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bày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trên</a:t>
            </a:r>
            <a:r>
              <a:rPr lang="en-US" sz="2200" dirty="0">
                <a:solidFill>
                  <a:schemeClr val="dk1"/>
                </a:solidFill>
              </a:rPr>
              <a:t> </a:t>
            </a:r>
            <a:r>
              <a:rPr lang="en-US" sz="2200" dirty="0" err="1">
                <a:solidFill>
                  <a:schemeClr val="dk1"/>
                </a:solidFill>
              </a:rPr>
              <a:t>đây</a:t>
            </a:r>
            <a:r>
              <a:rPr lang="en-US" sz="2200" dirty="0">
                <a:solidFill>
                  <a:schemeClr val="dk1"/>
                </a:solidFill>
              </a:rPr>
              <a:t> 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386AF8-9ECC-4F08-B293-0A4CFDEC9A7D}"/>
              </a:ext>
            </a:extLst>
          </p:cNvPr>
          <p:cNvSpPr/>
          <p:nvPr/>
        </p:nvSpPr>
        <p:spPr>
          <a:xfrm>
            <a:off x="641075" y="3585257"/>
            <a:ext cx="10909850" cy="171173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3.Về </a:t>
            </a:r>
            <a:r>
              <a:rPr lang="en-US" sz="2000" dirty="0" err="1"/>
              <a:t>tính</a:t>
            </a:r>
            <a:r>
              <a:rPr lang="en-US" sz="2000" dirty="0"/>
              <a:t> </a:t>
            </a:r>
            <a:r>
              <a:rPr lang="en-US" sz="2000" dirty="0" err="1"/>
              <a:t>năng</a:t>
            </a:r>
            <a:r>
              <a:rPr lang="en-US" sz="2000" dirty="0"/>
              <a:t> </a:t>
            </a:r>
            <a:r>
              <a:rPr lang="en-US" sz="2000" dirty="0" err="1"/>
              <a:t>trong</a:t>
            </a:r>
            <a:r>
              <a:rPr lang="en-US" sz="2000" dirty="0"/>
              <a:t> </a:t>
            </a:r>
            <a:r>
              <a:rPr lang="en-US" sz="2000" dirty="0" err="1"/>
              <a:t>giai</a:t>
            </a:r>
            <a:r>
              <a:rPr lang="en-US" sz="2000" dirty="0"/>
              <a:t> </a:t>
            </a:r>
            <a:r>
              <a:rPr lang="en-US" sz="2000" dirty="0" err="1"/>
              <a:t>đoạn</a:t>
            </a:r>
            <a:r>
              <a:rPr lang="en-US" sz="2000" dirty="0"/>
              <a:t> </a:t>
            </a:r>
            <a:r>
              <a:rPr lang="en-US" sz="2000" dirty="0" err="1"/>
              <a:t>tiếp</a:t>
            </a:r>
            <a:r>
              <a:rPr lang="en-US" sz="2000" dirty="0"/>
              <a:t> </a:t>
            </a:r>
            <a:r>
              <a:rPr lang="en-US" sz="2000" dirty="0" err="1"/>
              <a:t>theo</a:t>
            </a:r>
            <a:r>
              <a:rPr lang="en-US" sz="2000" dirty="0"/>
              <a:t> </a:t>
            </a:r>
            <a:r>
              <a:rPr lang="en-US" sz="2000" dirty="0" err="1"/>
              <a:t>ch</a:t>
            </a:r>
            <a:r>
              <a:rPr lang="vi-VN" sz="2000" dirty="0"/>
              <a:t>ư</a:t>
            </a:r>
            <a:r>
              <a:rPr lang="en-US" sz="2000" dirty="0" err="1"/>
              <a:t>ơng</a:t>
            </a:r>
            <a:r>
              <a:rPr lang="en-US" sz="2000" dirty="0"/>
              <a:t> </a:t>
            </a:r>
            <a:r>
              <a:rPr lang="en-US" sz="2000" dirty="0" err="1"/>
              <a:t>trình</a:t>
            </a:r>
            <a:r>
              <a:rPr lang="en-US" sz="2000" dirty="0"/>
              <a:t> </a:t>
            </a:r>
            <a:r>
              <a:rPr lang="en-US" sz="2000" dirty="0" err="1"/>
              <a:t>sẽ</a:t>
            </a:r>
            <a:r>
              <a:rPr lang="en-US" sz="2000" dirty="0"/>
              <a:t> </a:t>
            </a:r>
            <a:r>
              <a:rPr lang="en-US" sz="2000" dirty="0" err="1"/>
              <a:t>hoàn</a:t>
            </a:r>
            <a:r>
              <a:rPr lang="en-US" sz="2000" dirty="0"/>
              <a:t> </a:t>
            </a:r>
            <a:r>
              <a:rPr lang="en-US" sz="2000" dirty="0" err="1"/>
              <a:t>thiện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bổ</a:t>
            </a:r>
            <a:r>
              <a:rPr lang="en-US" sz="2000" dirty="0"/>
              <a:t> sung </a:t>
            </a:r>
            <a:r>
              <a:rPr lang="en-US" sz="2000" dirty="0" err="1"/>
              <a:t>thêm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tiện</a:t>
            </a:r>
            <a:r>
              <a:rPr lang="en-US" sz="2000" dirty="0"/>
              <a:t> </a:t>
            </a:r>
            <a:r>
              <a:rPr lang="en-US" sz="2000" dirty="0" err="1"/>
              <a:t>ích</a:t>
            </a:r>
            <a:r>
              <a:rPr lang="en-US" sz="2000" dirty="0"/>
              <a:t> </a:t>
            </a:r>
            <a:r>
              <a:rPr lang="en-US" sz="2000" dirty="0" err="1"/>
              <a:t>giúp</a:t>
            </a:r>
            <a:r>
              <a:rPr lang="en-US" sz="2000" dirty="0"/>
              <a:t> </a:t>
            </a:r>
            <a:r>
              <a:rPr lang="en-US" sz="2000" dirty="0" err="1"/>
              <a:t>cho</a:t>
            </a:r>
            <a:r>
              <a:rPr lang="en-US" sz="2000" dirty="0"/>
              <a:t> ng</a:t>
            </a:r>
            <a:r>
              <a:rPr lang="vi-VN" sz="2000" dirty="0"/>
              <a:t>ư</a:t>
            </a:r>
            <a:r>
              <a:rPr lang="en-US" sz="2000" dirty="0" err="1"/>
              <a:t>ời</a:t>
            </a:r>
            <a:r>
              <a:rPr lang="en-US" sz="2000" dirty="0"/>
              <a:t> </a:t>
            </a:r>
            <a:r>
              <a:rPr lang="en-US" sz="2000" dirty="0" err="1"/>
              <a:t>dùng</a:t>
            </a:r>
            <a:r>
              <a:rPr lang="en-US" sz="2000" dirty="0"/>
              <a:t> t</a:t>
            </a:r>
            <a:r>
              <a:rPr lang="vi-VN" sz="2000" dirty="0"/>
              <a:t>ư</a:t>
            </a:r>
            <a:r>
              <a:rPr lang="en-US" sz="2000" dirty="0" err="1"/>
              <a:t>ơng</a:t>
            </a:r>
            <a:r>
              <a:rPr lang="en-US" sz="2000" dirty="0"/>
              <a:t> </a:t>
            </a:r>
            <a:r>
              <a:rPr lang="en-US" sz="2000" dirty="0" err="1"/>
              <a:t>tác</a:t>
            </a:r>
            <a:r>
              <a:rPr lang="en-US" sz="2000" dirty="0"/>
              <a:t> </a:t>
            </a:r>
            <a:r>
              <a:rPr lang="en-US" sz="2000" dirty="0" err="1"/>
              <a:t>với</a:t>
            </a:r>
            <a:r>
              <a:rPr lang="en-US" sz="2000" dirty="0"/>
              <a:t> Robot đ</a:t>
            </a:r>
            <a:r>
              <a:rPr lang="vi-VN" sz="2000" dirty="0"/>
              <a:t>ư</a:t>
            </a:r>
            <a:r>
              <a:rPr lang="en-US" sz="2000" dirty="0" err="1"/>
              <a:t>ợc</a:t>
            </a:r>
            <a:r>
              <a:rPr lang="en-US" sz="2000" dirty="0"/>
              <a:t> </a:t>
            </a:r>
            <a:r>
              <a:rPr lang="en-US" sz="2000" dirty="0" err="1"/>
              <a:t>thuận</a:t>
            </a:r>
            <a:r>
              <a:rPr lang="en-US" sz="2000" dirty="0"/>
              <a:t> </a:t>
            </a:r>
            <a:r>
              <a:rPr lang="en-US" sz="2000" dirty="0" err="1"/>
              <a:t>tiện</a:t>
            </a:r>
            <a:r>
              <a:rPr lang="en-US" sz="2000" dirty="0"/>
              <a:t> h</a:t>
            </a:r>
            <a:r>
              <a:rPr lang="vi-VN" sz="2000" dirty="0"/>
              <a:t>ơ</a:t>
            </a:r>
            <a:r>
              <a:rPr lang="en-US" sz="2000" dirty="0"/>
              <a:t>n </a:t>
            </a:r>
            <a:r>
              <a:rPr lang="en-US" sz="2000" dirty="0" err="1"/>
              <a:t>ví</a:t>
            </a:r>
            <a:r>
              <a:rPr lang="en-US" sz="2000" dirty="0"/>
              <a:t> </a:t>
            </a:r>
            <a:r>
              <a:rPr lang="en-US" sz="2000" dirty="0" err="1"/>
              <a:t>dụ</a:t>
            </a:r>
            <a:r>
              <a:rPr lang="en-US" sz="2000" dirty="0"/>
              <a:t> </a:t>
            </a:r>
            <a:r>
              <a:rPr lang="en-US" sz="2000" dirty="0" err="1"/>
              <a:t>nh</a:t>
            </a:r>
            <a:r>
              <a:rPr lang="vi-VN" sz="2000" dirty="0"/>
              <a:t>ư</a:t>
            </a:r>
            <a:r>
              <a:rPr lang="en-US" sz="2000" dirty="0"/>
              <a:t>: </a:t>
            </a:r>
            <a:r>
              <a:rPr lang="en-US" sz="2000" dirty="0" err="1"/>
              <a:t>tính</a:t>
            </a:r>
            <a:r>
              <a:rPr lang="en-US" sz="2000" dirty="0"/>
              <a:t> </a:t>
            </a:r>
            <a:r>
              <a:rPr lang="en-US" sz="2000" dirty="0" err="1"/>
              <a:t>năng</a:t>
            </a:r>
            <a:r>
              <a:rPr lang="en-US" sz="2000" dirty="0"/>
              <a:t> </a:t>
            </a:r>
            <a:r>
              <a:rPr lang="en-US" sz="2000" dirty="0" err="1"/>
              <a:t>thiết</a:t>
            </a:r>
            <a:r>
              <a:rPr lang="en-US" sz="2000" dirty="0"/>
              <a:t> </a:t>
            </a:r>
            <a:r>
              <a:rPr lang="en-US" sz="2000" dirty="0" err="1"/>
              <a:t>kế</a:t>
            </a:r>
            <a:r>
              <a:rPr lang="en-US" sz="2000" dirty="0"/>
              <a:t> </a:t>
            </a:r>
            <a:r>
              <a:rPr lang="en-US" sz="2000" dirty="0" err="1"/>
              <a:t>quỹ</a:t>
            </a:r>
            <a:r>
              <a:rPr lang="en-US" sz="2000" dirty="0"/>
              <a:t> </a:t>
            </a:r>
            <a:r>
              <a:rPr lang="en-US" sz="2000" dirty="0" err="1"/>
              <a:t>đạo</a:t>
            </a:r>
            <a:r>
              <a:rPr lang="en-US" sz="2000" dirty="0"/>
              <a:t> 3D </a:t>
            </a:r>
            <a:r>
              <a:rPr lang="en-US" sz="2000" dirty="0" err="1"/>
              <a:t>ngay</a:t>
            </a:r>
            <a:r>
              <a:rPr lang="en-US" sz="2000" dirty="0"/>
              <a:t> </a:t>
            </a:r>
            <a:r>
              <a:rPr lang="en-US" sz="2000" dirty="0" err="1"/>
              <a:t>trong</a:t>
            </a:r>
            <a:r>
              <a:rPr lang="en-US" sz="2000" dirty="0"/>
              <a:t> </a:t>
            </a:r>
            <a:r>
              <a:rPr lang="en-US" sz="2000" dirty="0" err="1"/>
              <a:t>môi</a:t>
            </a:r>
            <a:r>
              <a:rPr lang="en-US" sz="2000" dirty="0"/>
              <a:t> tr</a:t>
            </a:r>
            <a:r>
              <a:rPr lang="vi-VN" sz="2000" dirty="0"/>
              <a:t>ư</a:t>
            </a:r>
            <a:r>
              <a:rPr lang="en-US" sz="2000" dirty="0" err="1"/>
              <a:t>ờng</a:t>
            </a:r>
            <a:r>
              <a:rPr lang="en-US" sz="2000" dirty="0"/>
              <a:t>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phỏng</a:t>
            </a:r>
            <a:r>
              <a:rPr lang="en-US" sz="2000" dirty="0"/>
              <a:t>, </a:t>
            </a:r>
            <a:r>
              <a:rPr lang="en-US" sz="2000" dirty="0" err="1"/>
              <a:t>tính</a:t>
            </a:r>
            <a:r>
              <a:rPr lang="en-US" sz="2000" dirty="0"/>
              <a:t> </a:t>
            </a:r>
            <a:r>
              <a:rPr lang="en-US" sz="2000" dirty="0" err="1"/>
              <a:t>năng</a:t>
            </a:r>
            <a:r>
              <a:rPr lang="en-US" sz="2000" dirty="0"/>
              <a:t> teach pendant, </a:t>
            </a:r>
            <a:r>
              <a:rPr lang="en-US" sz="2000" dirty="0" err="1"/>
              <a:t>hiệu</a:t>
            </a:r>
            <a:r>
              <a:rPr lang="en-US" sz="2000" dirty="0"/>
              <a:t> </a:t>
            </a:r>
            <a:r>
              <a:rPr lang="en-US" sz="2000" dirty="0" err="1"/>
              <a:t>chuẩn</a:t>
            </a:r>
            <a:r>
              <a:rPr lang="en-US" sz="2000" dirty="0"/>
              <a:t> </a:t>
            </a:r>
            <a:r>
              <a:rPr lang="en-US" sz="2000" dirty="0" err="1"/>
              <a:t>sai</a:t>
            </a:r>
            <a:r>
              <a:rPr lang="en-US" sz="2000" dirty="0"/>
              <a:t> </a:t>
            </a:r>
            <a:r>
              <a:rPr lang="en-US" sz="2000" dirty="0" err="1"/>
              <a:t>sô</a:t>
            </a:r>
            <a:r>
              <a:rPr lang="en-US" sz="2000" dirty="0"/>
              <a:t>́ </a:t>
            </a:r>
            <a:r>
              <a:rPr lang="en-US" sz="2000" dirty="0" err="1"/>
              <a:t>của</a:t>
            </a:r>
            <a:r>
              <a:rPr lang="en-US" sz="2000" dirty="0"/>
              <a:t> Robot </a:t>
            </a:r>
            <a:r>
              <a:rPr lang="en-US" sz="2000" dirty="0" err="1"/>
              <a:t>bằng</a:t>
            </a:r>
            <a:r>
              <a:rPr lang="en-US" sz="2000" dirty="0"/>
              <a:t> Camera, hay </a:t>
            </a:r>
            <a:r>
              <a:rPr lang="en-US" sz="2000" dirty="0" err="1"/>
              <a:t>phối</a:t>
            </a:r>
            <a:r>
              <a:rPr lang="en-US" sz="2000" dirty="0"/>
              <a:t> </a:t>
            </a:r>
            <a:r>
              <a:rPr lang="en-US" sz="2000" dirty="0" err="1"/>
              <a:t>hợp</a:t>
            </a:r>
            <a:r>
              <a:rPr lang="en-US" sz="2000" dirty="0"/>
              <a:t> </a:t>
            </a:r>
            <a:r>
              <a:rPr lang="en-US" sz="2000" dirty="0" err="1"/>
              <a:t>cộng</a:t>
            </a:r>
            <a:r>
              <a:rPr lang="en-US" sz="2000" dirty="0"/>
              <a:t> </a:t>
            </a:r>
            <a:r>
              <a:rPr lang="en-US" sz="2000" dirty="0" err="1"/>
              <a:t>tác</a:t>
            </a:r>
            <a:r>
              <a:rPr lang="en-US" sz="2000" dirty="0"/>
              <a:t> </a:t>
            </a:r>
            <a:r>
              <a:rPr lang="en-US" sz="2000" dirty="0" err="1"/>
              <a:t>với</a:t>
            </a:r>
            <a:r>
              <a:rPr lang="en-US" sz="2000" dirty="0"/>
              <a:t> camera </a:t>
            </a:r>
            <a:r>
              <a:rPr lang="en-US" sz="2000" b="1" i="1" u="sng" dirty="0" err="1"/>
              <a:t>nhận</a:t>
            </a:r>
            <a:r>
              <a:rPr lang="en-US" sz="2000" b="1" i="1" u="sng" dirty="0"/>
              <a:t> </a:t>
            </a:r>
            <a:r>
              <a:rPr lang="en-US" sz="2000" b="1" i="1" u="sng" dirty="0" err="1"/>
              <a:t>dạng</a:t>
            </a:r>
            <a:r>
              <a:rPr lang="en-US" sz="2000" b="1" i="1" u="sng" dirty="0"/>
              <a:t> </a:t>
            </a:r>
            <a:r>
              <a:rPr lang="en-US" sz="2000" b="1" i="1" u="sng" dirty="0" err="1"/>
              <a:t>vật</a:t>
            </a:r>
            <a:r>
              <a:rPr lang="en-US" sz="2000" b="1" i="1" u="sng" dirty="0"/>
              <a:t> </a:t>
            </a:r>
            <a:r>
              <a:rPr lang="en-US" sz="2000" b="1" i="1" u="sng" dirty="0" err="1"/>
              <a:t>thể</a:t>
            </a:r>
            <a:r>
              <a:rPr lang="en-US" sz="2000" dirty="0"/>
              <a:t> </a:t>
            </a:r>
            <a:r>
              <a:rPr lang="en-US" sz="2000" dirty="0" err="1"/>
              <a:t>trong</a:t>
            </a:r>
            <a:r>
              <a:rPr lang="en-US" sz="2000" dirty="0"/>
              <a:t> </a:t>
            </a:r>
            <a:r>
              <a:rPr lang="en-US" sz="2000" dirty="0" err="1"/>
              <a:t>dây</a:t>
            </a:r>
            <a:r>
              <a:rPr lang="en-US" sz="2000" dirty="0"/>
              <a:t> </a:t>
            </a:r>
            <a:r>
              <a:rPr lang="en-US" sz="2000" dirty="0" err="1"/>
              <a:t>chuyền</a:t>
            </a:r>
            <a:r>
              <a:rPr lang="en-US" sz="2000" dirty="0"/>
              <a:t> </a:t>
            </a:r>
            <a:r>
              <a:rPr lang="en-US" sz="2000" dirty="0" err="1"/>
              <a:t>công</a:t>
            </a:r>
            <a:r>
              <a:rPr lang="en-US" sz="2000" dirty="0"/>
              <a:t> </a:t>
            </a:r>
            <a:r>
              <a:rPr lang="en-US" sz="2000" dirty="0" err="1"/>
              <a:t>nghiệp</a:t>
            </a:r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652DC-E8F1-4393-BB1E-5E097F21FA60}"/>
              </a:ext>
            </a:extLst>
          </p:cNvPr>
          <p:cNvSpPr/>
          <p:nvPr/>
        </p:nvSpPr>
        <p:spPr>
          <a:xfrm>
            <a:off x="641074" y="2249002"/>
            <a:ext cx="10909849" cy="117999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2.Ch</a:t>
            </a:r>
            <a:r>
              <a:rPr lang="vi-VN" sz="2000" dirty="0"/>
              <a:t>ư</a:t>
            </a:r>
            <a:r>
              <a:rPr lang="en-US" sz="2000" dirty="0" err="1"/>
              <a:t>ơng</a:t>
            </a:r>
            <a:r>
              <a:rPr lang="en-US" sz="2000" dirty="0"/>
              <a:t> </a:t>
            </a:r>
            <a:r>
              <a:rPr lang="en-US" sz="2000" dirty="0" err="1"/>
              <a:t>trình</a:t>
            </a:r>
            <a:r>
              <a:rPr lang="en-US" sz="2000" dirty="0"/>
              <a:t> </a:t>
            </a:r>
            <a:r>
              <a:rPr lang="en-US" sz="2000" dirty="0" err="1"/>
              <a:t>giúp</a:t>
            </a:r>
            <a:r>
              <a:rPr lang="en-US" sz="2000" dirty="0"/>
              <a:t> </a:t>
            </a:r>
            <a:r>
              <a:rPr lang="en-US" sz="2000" dirty="0" err="1"/>
              <a:t>cho</a:t>
            </a:r>
            <a:r>
              <a:rPr lang="en-US" sz="2000" dirty="0"/>
              <a:t> </a:t>
            </a:r>
            <a:r>
              <a:rPr lang="en-US" sz="2000" dirty="0" err="1"/>
              <a:t>việc</a:t>
            </a:r>
            <a:r>
              <a:rPr lang="en-US" sz="2000" dirty="0"/>
              <a:t> </a:t>
            </a:r>
            <a:r>
              <a:rPr lang="en-US" sz="2000" dirty="0" err="1"/>
              <a:t>triển</a:t>
            </a:r>
            <a:r>
              <a:rPr lang="en-US" sz="2000" dirty="0"/>
              <a:t> </a:t>
            </a:r>
            <a:r>
              <a:rPr lang="en-US" sz="2000" dirty="0" err="1"/>
              <a:t>khai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giải</a:t>
            </a:r>
            <a:r>
              <a:rPr lang="en-US" sz="2000" dirty="0"/>
              <a:t> </a:t>
            </a:r>
            <a:r>
              <a:rPr lang="en-US" sz="2000" dirty="0" err="1"/>
              <a:t>thuật</a:t>
            </a:r>
            <a:r>
              <a:rPr lang="en-US" sz="2000" dirty="0"/>
              <a:t> </a:t>
            </a:r>
            <a:r>
              <a:rPr lang="en-US" sz="2000" dirty="0" err="1"/>
              <a:t>điều</a:t>
            </a:r>
            <a:r>
              <a:rPr lang="en-US" sz="2000" dirty="0"/>
              <a:t> </a:t>
            </a:r>
            <a:r>
              <a:rPr lang="en-US" sz="2000" dirty="0" err="1"/>
              <a:t>khiển</a:t>
            </a:r>
            <a:r>
              <a:rPr lang="en-US" sz="2000" dirty="0"/>
              <a:t> Robot </a:t>
            </a:r>
            <a:r>
              <a:rPr lang="en-US" sz="2000" dirty="0" err="1"/>
              <a:t>nh</a:t>
            </a:r>
            <a:r>
              <a:rPr lang="vi-VN" sz="2000" dirty="0"/>
              <a:t>ư</a:t>
            </a:r>
            <a:r>
              <a:rPr lang="en-US" sz="2000" dirty="0"/>
              <a:t> </a:t>
            </a:r>
            <a:r>
              <a:rPr lang="en-US" sz="2000" dirty="0" err="1"/>
              <a:t>điều</a:t>
            </a:r>
            <a:r>
              <a:rPr lang="en-US" sz="2000" dirty="0"/>
              <a:t> </a:t>
            </a:r>
            <a:r>
              <a:rPr lang="en-US" sz="2000" dirty="0" err="1"/>
              <a:t>khiển</a:t>
            </a:r>
            <a:r>
              <a:rPr lang="en-US" sz="2000" dirty="0"/>
              <a:t> </a:t>
            </a:r>
            <a:r>
              <a:rPr lang="en-US" sz="2000" dirty="0" err="1"/>
              <a:t>vị</a:t>
            </a:r>
            <a:r>
              <a:rPr lang="en-US" sz="2000" dirty="0"/>
              <a:t> </a:t>
            </a:r>
            <a:r>
              <a:rPr lang="en-US" sz="2000" dirty="0" err="1"/>
              <a:t>trí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vận</a:t>
            </a:r>
            <a:r>
              <a:rPr lang="en-US" sz="2000" dirty="0"/>
              <a:t> </a:t>
            </a:r>
            <a:r>
              <a:rPr lang="en-US" sz="2000" dirty="0" err="1"/>
              <a:t>tốc</a:t>
            </a:r>
            <a:r>
              <a:rPr lang="en-US" sz="2000" dirty="0"/>
              <a:t> </a:t>
            </a:r>
            <a:r>
              <a:rPr lang="en-US" sz="2000" dirty="0" err="1"/>
              <a:t>trong</a:t>
            </a:r>
            <a:r>
              <a:rPr lang="en-US" sz="2000" dirty="0"/>
              <a:t> 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gian</a:t>
            </a:r>
            <a:r>
              <a:rPr lang="en-US" sz="2000" dirty="0"/>
              <a:t> </a:t>
            </a:r>
            <a:r>
              <a:rPr lang="en-US" sz="2000" dirty="0" err="1"/>
              <a:t>khớp</a:t>
            </a:r>
            <a:r>
              <a:rPr lang="en-US" sz="2000" dirty="0"/>
              <a:t> hay </a:t>
            </a:r>
            <a:r>
              <a:rPr lang="en-US" sz="2000" dirty="0" err="1"/>
              <a:t>công</a:t>
            </a:r>
            <a:r>
              <a:rPr lang="en-US" sz="2000" dirty="0"/>
              <a:t> </a:t>
            </a:r>
            <a:r>
              <a:rPr lang="en-US" sz="2000" dirty="0" err="1"/>
              <a:t>tác</a:t>
            </a:r>
            <a:r>
              <a:rPr lang="en-US" sz="2000" dirty="0"/>
              <a:t> </a:t>
            </a:r>
            <a:r>
              <a:rPr lang="en-US" sz="2000" dirty="0" err="1"/>
              <a:t>hết</a:t>
            </a:r>
            <a:r>
              <a:rPr lang="en-US" sz="2000" dirty="0"/>
              <a:t> </a:t>
            </a:r>
            <a:r>
              <a:rPr lang="en-US" sz="2000" dirty="0" err="1"/>
              <a:t>sức</a:t>
            </a:r>
            <a:r>
              <a:rPr lang="en-US" sz="2000" dirty="0"/>
              <a:t> </a:t>
            </a:r>
            <a:r>
              <a:rPr lang="en-US" sz="2000" dirty="0" err="1"/>
              <a:t>thuận</a:t>
            </a:r>
            <a:r>
              <a:rPr lang="en-US" sz="2000" dirty="0"/>
              <a:t> </a:t>
            </a:r>
            <a:r>
              <a:rPr lang="en-US" sz="2000" dirty="0" err="1"/>
              <a:t>tiện</a:t>
            </a:r>
            <a:r>
              <a:rPr lang="en-US" sz="2000" dirty="0"/>
              <a:t>. </a:t>
            </a:r>
            <a:r>
              <a:rPr lang="en-US" sz="2000" dirty="0" err="1"/>
              <a:t>Hỗ</a:t>
            </a:r>
            <a:r>
              <a:rPr lang="en-US" sz="2000" dirty="0"/>
              <a:t> </a:t>
            </a:r>
            <a:r>
              <a:rPr lang="en-US" sz="2000" dirty="0" err="1"/>
              <a:t>trợ</a:t>
            </a:r>
            <a:r>
              <a:rPr lang="en-US" sz="2000" dirty="0"/>
              <a:t> ng</a:t>
            </a:r>
            <a:r>
              <a:rPr lang="vi-VN" sz="2000" dirty="0"/>
              <a:t>ư</a:t>
            </a:r>
            <a:r>
              <a:rPr lang="en-US" sz="2000" dirty="0" err="1"/>
              <a:t>ời</a:t>
            </a:r>
            <a:r>
              <a:rPr lang="en-US" sz="2000" dirty="0"/>
              <a:t> </a:t>
            </a:r>
            <a:r>
              <a:rPr lang="en-US" sz="2000" dirty="0" err="1"/>
              <a:t>dùng</a:t>
            </a:r>
            <a:r>
              <a:rPr lang="en-US" sz="2000" dirty="0"/>
              <a:t> </a:t>
            </a:r>
            <a:r>
              <a:rPr lang="en-US" sz="2000" dirty="0" err="1"/>
              <a:t>xuất</a:t>
            </a:r>
            <a:r>
              <a:rPr lang="en-US" sz="2000" dirty="0"/>
              <a:t>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, </a:t>
            </a:r>
            <a:r>
              <a:rPr lang="en-US" sz="2000" dirty="0" err="1"/>
              <a:t>vẽ</a:t>
            </a:r>
            <a:r>
              <a:rPr lang="en-US" sz="2000" dirty="0"/>
              <a:t> </a:t>
            </a:r>
            <a:r>
              <a:rPr lang="en-US" sz="2000" dirty="0" err="1"/>
              <a:t>đồ</a:t>
            </a:r>
            <a:r>
              <a:rPr lang="en-US" sz="2000" dirty="0"/>
              <a:t> </a:t>
            </a:r>
            <a:r>
              <a:rPr lang="en-US" sz="2000" dirty="0" err="1"/>
              <a:t>thị</a:t>
            </a:r>
            <a:r>
              <a:rPr lang="en-US" sz="2000" dirty="0"/>
              <a:t> </a:t>
            </a:r>
            <a:r>
              <a:rPr lang="en-US" sz="2000" dirty="0" err="1"/>
              <a:t>biểu</a:t>
            </a:r>
            <a:r>
              <a:rPr lang="en-US" sz="2000" dirty="0"/>
              <a:t> </a:t>
            </a:r>
            <a:r>
              <a:rPr lang="en-US" sz="2000" dirty="0" err="1"/>
              <a:t>diễn</a:t>
            </a:r>
            <a:r>
              <a:rPr lang="en-US" sz="2000" dirty="0"/>
              <a:t> </a:t>
            </a:r>
            <a:r>
              <a:rPr lang="en-US" sz="2000" dirty="0" err="1"/>
              <a:t>kết</a:t>
            </a:r>
            <a:r>
              <a:rPr lang="en-US" sz="2000" dirty="0"/>
              <a:t> </a:t>
            </a:r>
            <a:r>
              <a:rPr lang="en-US" sz="2000" dirty="0" err="1"/>
              <a:t>quả</a:t>
            </a:r>
            <a:r>
              <a:rPr lang="en-US" sz="2000" dirty="0"/>
              <a:t> </a:t>
            </a:r>
            <a:r>
              <a:rPr lang="en-US" sz="2000" dirty="0" err="1"/>
              <a:t>thử</a:t>
            </a:r>
            <a:r>
              <a:rPr lang="en-US" sz="2000" dirty="0"/>
              <a:t> </a:t>
            </a:r>
            <a:r>
              <a:rPr lang="en-US" sz="2000" dirty="0" err="1"/>
              <a:t>nghiệm</a:t>
            </a:r>
            <a:r>
              <a:rPr lang="en-US" sz="2000" dirty="0"/>
              <a:t> </a:t>
            </a:r>
            <a:r>
              <a:rPr lang="en-US" sz="2000" dirty="0" err="1"/>
              <a:t>dùng</a:t>
            </a:r>
            <a:r>
              <a:rPr lang="en-US" sz="2000" dirty="0"/>
              <a:t> </a:t>
            </a:r>
            <a:r>
              <a:rPr lang="en-US" sz="2000" dirty="0" err="1"/>
              <a:t>cho</a:t>
            </a:r>
            <a:r>
              <a:rPr lang="en-US" sz="2000" dirty="0"/>
              <a:t> </a:t>
            </a:r>
            <a:r>
              <a:rPr lang="en-US" sz="2000" dirty="0" err="1"/>
              <a:t>nghiên</a:t>
            </a:r>
            <a:r>
              <a:rPr lang="en-US" sz="2000" dirty="0"/>
              <a:t> </a:t>
            </a:r>
            <a:r>
              <a:rPr lang="en-US" sz="2000" dirty="0" err="1"/>
              <a:t>cứu</a:t>
            </a:r>
            <a:r>
              <a:rPr lang="en-US" sz="2000" dirty="0"/>
              <a:t> khoa </a:t>
            </a:r>
            <a:r>
              <a:rPr lang="en-US" sz="2000" dirty="0" err="1"/>
              <a:t>học</a:t>
            </a:r>
            <a:r>
              <a:rPr lang="en-US" sz="2000" dirty="0"/>
              <a:t> hay quá </a:t>
            </a:r>
            <a:r>
              <a:rPr lang="en-US" sz="2000" dirty="0" err="1"/>
              <a:t>trình</a:t>
            </a:r>
            <a:r>
              <a:rPr lang="en-US" sz="2000" dirty="0"/>
              <a:t> R&amp;D </a:t>
            </a:r>
            <a:r>
              <a:rPr lang="en-US" sz="2000" dirty="0" err="1"/>
              <a:t>của</a:t>
            </a:r>
            <a:r>
              <a:rPr lang="en-US" sz="2000" dirty="0"/>
              <a:t> </a:t>
            </a:r>
            <a:r>
              <a:rPr lang="en-US" sz="2000" dirty="0" err="1"/>
              <a:t>doanh</a:t>
            </a:r>
            <a:r>
              <a:rPr lang="en-US" sz="2000" dirty="0"/>
              <a:t> </a:t>
            </a:r>
            <a:r>
              <a:rPr lang="en-US" sz="2000" dirty="0" err="1"/>
              <a:t>nghiệp</a:t>
            </a:r>
            <a:r>
              <a:rPr lang="en-US" sz="2000" dirty="0"/>
              <a:t>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CA5976-F929-421A-9C92-225DBA543ABE}"/>
              </a:ext>
            </a:extLst>
          </p:cNvPr>
          <p:cNvSpPr/>
          <p:nvPr/>
        </p:nvSpPr>
        <p:spPr>
          <a:xfrm>
            <a:off x="641074" y="5453250"/>
            <a:ext cx="10909850" cy="111510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4.Ngoài ra </a:t>
            </a:r>
            <a:r>
              <a:rPr lang="en-US" sz="2000" dirty="0" err="1"/>
              <a:t>sau</a:t>
            </a:r>
            <a:r>
              <a:rPr lang="en-US" sz="2000" dirty="0"/>
              <a:t> </a:t>
            </a:r>
            <a:r>
              <a:rPr lang="en-US" sz="2000" dirty="0" err="1"/>
              <a:t>giai</a:t>
            </a:r>
            <a:r>
              <a:rPr lang="en-US" sz="2000" dirty="0"/>
              <a:t> </a:t>
            </a:r>
            <a:r>
              <a:rPr lang="en-US" sz="2000" dirty="0" err="1"/>
              <a:t>đoạn</a:t>
            </a:r>
            <a:r>
              <a:rPr lang="en-US" sz="2000" dirty="0"/>
              <a:t> </a:t>
            </a:r>
            <a:r>
              <a:rPr lang="en-US" sz="2000" dirty="0" err="1"/>
              <a:t>thư</a:t>
            </a:r>
            <a:r>
              <a:rPr lang="en-US" sz="2000" dirty="0"/>
              <a:t>̉ </a:t>
            </a:r>
            <a:r>
              <a:rPr lang="en-US" sz="2000" dirty="0" err="1"/>
              <a:t>nghiệm</a:t>
            </a:r>
            <a:r>
              <a:rPr lang="en-US" sz="2000" dirty="0"/>
              <a:t> </a:t>
            </a:r>
            <a:r>
              <a:rPr lang="en-US" sz="2000" dirty="0" err="1"/>
              <a:t>trên</a:t>
            </a:r>
            <a:r>
              <a:rPr lang="en-US" sz="2000" dirty="0"/>
              <a:t> </a:t>
            </a:r>
            <a:r>
              <a:rPr lang="en-US" sz="2000" dirty="0" err="1"/>
              <a:t>phần</a:t>
            </a:r>
            <a:r>
              <a:rPr lang="en-US" sz="2000" dirty="0"/>
              <a:t> </a:t>
            </a:r>
            <a:r>
              <a:rPr lang="en-US" sz="2000" dirty="0" err="1"/>
              <a:t>mềm</a:t>
            </a:r>
            <a:r>
              <a:rPr lang="en-US" sz="2000" dirty="0"/>
              <a:t> </a:t>
            </a:r>
            <a:r>
              <a:rPr lang="en-US" sz="2000" b="1" i="1" u="sng" dirty="0" err="1"/>
              <a:t>Webots</a:t>
            </a:r>
            <a:r>
              <a:rPr lang="en-US" sz="2000" b="1" dirty="0"/>
              <a:t>, </a:t>
            </a:r>
            <a:r>
              <a:rPr lang="en-US" sz="2000" dirty="0" err="1"/>
              <a:t>ch</a:t>
            </a:r>
            <a:r>
              <a:rPr lang="vi-VN" sz="2000" dirty="0"/>
              <a:t>ư</a:t>
            </a:r>
            <a:r>
              <a:rPr lang="en-US" sz="2000" dirty="0" err="1"/>
              <a:t>ơng</a:t>
            </a:r>
            <a:r>
              <a:rPr lang="en-US" sz="2000" dirty="0"/>
              <a:t> </a:t>
            </a:r>
            <a:r>
              <a:rPr lang="en-US" sz="2000" dirty="0" err="1"/>
              <a:t>trình</a:t>
            </a:r>
            <a:r>
              <a:rPr lang="en-US" sz="2000" dirty="0"/>
              <a:t>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phỏng</a:t>
            </a:r>
            <a:r>
              <a:rPr lang="en-US" sz="2000" dirty="0"/>
              <a:t> có </a:t>
            </a:r>
            <a:r>
              <a:rPr lang="en-US" sz="2000" dirty="0" err="1"/>
              <a:t>thê</a:t>
            </a:r>
            <a:r>
              <a:rPr lang="en-US" sz="2000" dirty="0"/>
              <a:t>̉ đ</a:t>
            </a:r>
            <a:r>
              <a:rPr lang="vi-VN" sz="2000" dirty="0"/>
              <a:t>ư</a:t>
            </a:r>
            <a:r>
              <a:rPr lang="en-US" sz="2000" dirty="0" err="1"/>
              <a:t>ợc</a:t>
            </a:r>
            <a:r>
              <a:rPr lang="en-US" sz="2000" dirty="0"/>
              <a:t> </a:t>
            </a:r>
            <a:r>
              <a:rPr lang="en-US" sz="2000" dirty="0" err="1"/>
              <a:t>tách</a:t>
            </a:r>
            <a:r>
              <a:rPr lang="en-US" sz="2000" dirty="0"/>
              <a:t> </a:t>
            </a:r>
            <a:r>
              <a:rPr lang="en-US" sz="2000" dirty="0" err="1"/>
              <a:t>riêng</a:t>
            </a:r>
            <a:r>
              <a:rPr lang="en-US" sz="2000" dirty="0"/>
              <a:t> </a:t>
            </a:r>
            <a:r>
              <a:rPr lang="en-US" sz="2000" dirty="0" err="1"/>
              <a:t>đê</a:t>
            </a:r>
            <a:r>
              <a:rPr lang="en-US" sz="2000" dirty="0"/>
              <a:t>̉ </a:t>
            </a:r>
            <a:r>
              <a:rPr lang="en-US" sz="2000" dirty="0" err="1"/>
              <a:t>phát</a:t>
            </a:r>
            <a:r>
              <a:rPr lang="en-US" sz="2000" dirty="0"/>
              <a:t> </a:t>
            </a:r>
            <a:r>
              <a:rPr lang="en-US" sz="2000" dirty="0" err="1"/>
              <a:t>triển</a:t>
            </a:r>
            <a:r>
              <a:rPr lang="en-US" sz="2000" dirty="0"/>
              <a:t> </a:t>
            </a:r>
            <a:r>
              <a:rPr lang="en-US" sz="2000" dirty="0" err="1"/>
              <a:t>lên</a:t>
            </a:r>
            <a:r>
              <a:rPr lang="en-US" sz="2000" dirty="0"/>
              <a:t> </a:t>
            </a:r>
            <a:r>
              <a:rPr lang="en-US" sz="2000" dirty="0" err="1"/>
              <a:t>thành</a:t>
            </a:r>
            <a:r>
              <a:rPr lang="en-US" sz="2000" dirty="0"/>
              <a:t> </a:t>
            </a:r>
            <a:r>
              <a:rPr lang="en-US" sz="2000" dirty="0" err="1"/>
              <a:t>một</a:t>
            </a:r>
            <a:r>
              <a:rPr lang="en-US" sz="2000" dirty="0"/>
              <a:t> </a:t>
            </a:r>
            <a:r>
              <a:rPr lang="en-US" sz="2000" dirty="0" err="1"/>
              <a:t>phần</a:t>
            </a:r>
            <a:r>
              <a:rPr lang="en-US" sz="2000" dirty="0"/>
              <a:t> </a:t>
            </a:r>
            <a:r>
              <a:rPr lang="en-US" sz="2000" dirty="0" err="1"/>
              <a:t>mềm</a:t>
            </a:r>
            <a:r>
              <a:rPr lang="en-US" sz="2000" dirty="0"/>
              <a:t> </a:t>
            </a:r>
            <a:r>
              <a:rPr lang="en-US" sz="2000" dirty="0" err="1"/>
              <a:t>hoàn</a:t>
            </a:r>
            <a:r>
              <a:rPr lang="en-US" sz="2000" dirty="0"/>
              <a:t> </a:t>
            </a:r>
            <a:r>
              <a:rPr lang="en-US" sz="2000" dirty="0" err="1"/>
              <a:t>chỉnh</a:t>
            </a:r>
            <a:r>
              <a:rPr lang="en-US" sz="2000" dirty="0"/>
              <a:t> </a:t>
            </a:r>
            <a:r>
              <a:rPr lang="en-US" sz="2000" dirty="0" err="1"/>
              <a:t>với</a:t>
            </a:r>
            <a:r>
              <a:rPr lang="en-US" sz="2000" dirty="0"/>
              <a:t> s</a:t>
            </a:r>
            <a:r>
              <a:rPr lang="vi-VN" sz="2000" dirty="0"/>
              <a:t>ư</a:t>
            </a:r>
            <a:r>
              <a:rPr lang="en-US" sz="2000" dirty="0"/>
              <a:t>̣ </a:t>
            </a:r>
            <a:r>
              <a:rPr lang="en-US" sz="2000" dirty="0" err="1"/>
              <a:t>kê</a:t>
            </a:r>
            <a:r>
              <a:rPr lang="en-US" sz="2000" dirty="0"/>
              <a:t>́ </a:t>
            </a:r>
            <a:r>
              <a:rPr lang="en-US" sz="2000" dirty="0" err="1"/>
              <a:t>th</a:t>
            </a:r>
            <a:r>
              <a:rPr lang="vi-VN" sz="2000" dirty="0"/>
              <a:t>ư</a:t>
            </a:r>
            <a:r>
              <a:rPr lang="en-US" sz="2000" dirty="0"/>
              <a:t>̀a </a:t>
            </a:r>
            <a:r>
              <a:rPr lang="en-US" sz="2000" dirty="0" err="1"/>
              <a:t>các</a:t>
            </a:r>
            <a:r>
              <a:rPr lang="en-US" sz="2000" dirty="0"/>
              <a:t> </a:t>
            </a:r>
            <a:r>
              <a:rPr lang="en-US" sz="2000" dirty="0" err="1"/>
              <a:t>hàm</a:t>
            </a:r>
            <a:r>
              <a:rPr lang="en-US" sz="2000" dirty="0"/>
              <a:t> </a:t>
            </a:r>
            <a:r>
              <a:rPr lang="en-US" sz="2000" dirty="0" err="1"/>
              <a:t>th</a:t>
            </a:r>
            <a:r>
              <a:rPr lang="vi-VN" sz="2000" dirty="0"/>
              <a:t>ư</a:t>
            </a:r>
            <a:r>
              <a:rPr lang="en-US" sz="2000" dirty="0"/>
              <a:t> </a:t>
            </a:r>
            <a:r>
              <a:rPr lang="en-US" sz="2000" dirty="0" err="1"/>
              <a:t>viện</a:t>
            </a:r>
            <a:r>
              <a:rPr lang="en-US" sz="2000" dirty="0"/>
              <a:t> </a:t>
            </a:r>
            <a:r>
              <a:rPr lang="en-US" sz="2000" dirty="0" err="1"/>
              <a:t>của</a:t>
            </a:r>
            <a:r>
              <a:rPr lang="en-US" sz="2000" dirty="0"/>
              <a:t> </a:t>
            </a:r>
            <a:r>
              <a:rPr lang="en-US" sz="2000" dirty="0" err="1"/>
              <a:t>Webots</a:t>
            </a:r>
            <a:r>
              <a:rPr lang="en-US" sz="2000" dirty="0"/>
              <a:t> hay </a:t>
            </a:r>
            <a:r>
              <a:rPr lang="en-US" sz="2000" b="1" i="1" u="sng" dirty="0"/>
              <a:t>ROS</a:t>
            </a:r>
            <a:r>
              <a:rPr lang="en-US" sz="2000" dirty="0"/>
              <a:t> (sẽ </a:t>
            </a:r>
            <a:r>
              <a:rPr lang="en-US" sz="2000" dirty="0" err="1"/>
              <a:t>cần</a:t>
            </a:r>
            <a:r>
              <a:rPr lang="en-US" sz="2000" dirty="0"/>
              <a:t> </a:t>
            </a:r>
            <a:r>
              <a:rPr lang="en-US" sz="2000" dirty="0" err="1"/>
              <a:t>thêm</a:t>
            </a:r>
            <a:r>
              <a:rPr lang="en-US" sz="2000" dirty="0"/>
              <a:t> </a:t>
            </a:r>
            <a:r>
              <a:rPr lang="en-US" sz="2000" dirty="0" err="1"/>
              <a:t>rất</a:t>
            </a:r>
            <a:r>
              <a:rPr lang="en-US" sz="2000" dirty="0"/>
              <a:t> </a:t>
            </a:r>
            <a:r>
              <a:rPr lang="en-US" sz="2000" dirty="0" err="1"/>
              <a:t>nhiều</a:t>
            </a:r>
            <a:r>
              <a:rPr lang="en-US" sz="2000" dirty="0"/>
              <a:t> </a:t>
            </a:r>
            <a:r>
              <a:rPr lang="en-US" sz="2000" dirty="0" err="1"/>
              <a:t>thời</a:t>
            </a:r>
            <a:r>
              <a:rPr lang="en-US" sz="2000" dirty="0"/>
              <a:t> </a:t>
            </a:r>
            <a:r>
              <a:rPr lang="en-US" sz="2000" dirty="0" err="1"/>
              <a:t>gian</a:t>
            </a:r>
            <a:r>
              <a:rPr lang="en-US" sz="2000" dirty="0"/>
              <a:t> </a:t>
            </a:r>
            <a:r>
              <a:rPr lang="en-US" sz="2000" dirty="0" err="1"/>
              <a:t>va</a:t>
            </a:r>
            <a:r>
              <a:rPr lang="en-US" sz="2000" dirty="0"/>
              <a:t>̀ </a:t>
            </a:r>
            <a:r>
              <a:rPr lang="en-US" sz="2000" dirty="0" err="1"/>
              <a:t>công</a:t>
            </a:r>
            <a:r>
              <a:rPr lang="en-US" sz="2000" dirty="0"/>
              <a:t> </a:t>
            </a:r>
            <a:r>
              <a:rPr lang="en-US" sz="2000" dirty="0" err="1"/>
              <a:t>sức</a:t>
            </a:r>
            <a:r>
              <a:rPr lang="en-US" sz="2000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4082096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A717770-3BED-4961-8074-2095653D0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316" y="1630092"/>
            <a:ext cx="8947472" cy="50329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7511B0-88EB-4A66-926F-BB34C50F71CE}"/>
              </a:ext>
            </a:extLst>
          </p:cNvPr>
          <p:cNvSpPr/>
          <p:nvPr/>
        </p:nvSpPr>
        <p:spPr>
          <a:xfrm>
            <a:off x="219937" y="130013"/>
            <a:ext cx="10480489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/>
              <a:t>2. Demo một số tính năng c</a:t>
            </a:r>
            <a:r>
              <a:rPr lang="vi-VN" sz="2400" b="1"/>
              <a:t>ơ</a:t>
            </a:r>
            <a:r>
              <a:rPr lang="en-US" sz="2400" b="1"/>
              <a:t> bản của ch</a:t>
            </a:r>
            <a:r>
              <a:rPr lang="vi-VN" sz="2400" b="1"/>
              <a:t>ư</a:t>
            </a:r>
            <a:r>
              <a:rPr lang="en-US" sz="2400" b="1"/>
              <a:t>ơng trình mô phỏng Robot 6 bậc tự do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625863" y="876063"/>
            <a:ext cx="5167034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2.1 Mô phỏng về động học thuận Robot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BFF2B0-11BE-4044-A712-6EB8D79AD4CB}"/>
              </a:ext>
            </a:extLst>
          </p:cNvPr>
          <p:cNvSpPr/>
          <p:nvPr/>
        </p:nvSpPr>
        <p:spPr>
          <a:xfrm>
            <a:off x="7667113" y="768699"/>
            <a:ext cx="4340887" cy="14542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/>
              <a:t>2.1.1 </a:t>
            </a:r>
            <a:r>
              <a:rPr lang="en-US" sz="2000" dirty="0" err="1"/>
              <a:t>Nhập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</a:t>
            </a:r>
            <a:r>
              <a:rPr lang="en-US" sz="2000" dirty="0" err="1"/>
              <a:t>số</a:t>
            </a:r>
            <a:r>
              <a:rPr lang="en-US" sz="2000" dirty="0"/>
              <a:t> </a:t>
            </a:r>
            <a:r>
              <a:rPr lang="en-US" sz="2000" dirty="0" err="1"/>
              <a:t>góc</a:t>
            </a:r>
            <a:r>
              <a:rPr lang="en-US" sz="2000" dirty="0"/>
              <a:t> quay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khớp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kiểm</a:t>
            </a:r>
            <a:r>
              <a:rPr lang="en-US" sz="2000" dirty="0"/>
              <a:t> </a:t>
            </a:r>
            <a:r>
              <a:rPr lang="en-US" sz="2000" dirty="0" err="1"/>
              <a:t>tra</a:t>
            </a:r>
            <a:r>
              <a:rPr lang="en-US" sz="2000" dirty="0"/>
              <a:t> </a:t>
            </a:r>
            <a:r>
              <a:rPr lang="en-US" sz="2000" dirty="0" err="1"/>
              <a:t>sự</a:t>
            </a:r>
            <a:r>
              <a:rPr lang="en-US" sz="2000" dirty="0"/>
              <a:t> </a:t>
            </a:r>
            <a:r>
              <a:rPr lang="en-US" sz="2000" dirty="0" err="1"/>
              <a:t>hoạt</a:t>
            </a:r>
            <a:r>
              <a:rPr lang="en-US" sz="2000" dirty="0"/>
              <a:t> </a:t>
            </a:r>
            <a:r>
              <a:rPr lang="en-US" sz="2000" dirty="0" err="1"/>
              <a:t>động</a:t>
            </a:r>
            <a:r>
              <a:rPr lang="en-US" sz="2000" dirty="0"/>
              <a:t> </a:t>
            </a:r>
            <a:r>
              <a:rPr lang="en-US" sz="2000" dirty="0" err="1"/>
              <a:t>của</a:t>
            </a:r>
            <a:r>
              <a:rPr lang="en-US" sz="2000" dirty="0"/>
              <a:t> Robot </a:t>
            </a:r>
            <a:r>
              <a:rPr lang="en-US" sz="2000" dirty="0" err="1"/>
              <a:t>cũng</a:t>
            </a:r>
            <a:r>
              <a:rPr lang="en-US" sz="2000" dirty="0"/>
              <a:t> </a:t>
            </a:r>
            <a:r>
              <a:rPr lang="en-US" sz="2000" dirty="0" err="1"/>
              <a:t>nh</a:t>
            </a:r>
            <a:r>
              <a:rPr lang="vi-VN" sz="2000" dirty="0"/>
              <a:t>ư</a:t>
            </a:r>
            <a:r>
              <a:rPr lang="en-US" sz="2000" dirty="0"/>
              <a:t> h</a:t>
            </a:r>
            <a:r>
              <a:rPr lang="vi-VN" sz="2000" dirty="0"/>
              <a:t>ư</a:t>
            </a:r>
            <a:r>
              <a:rPr lang="en-US" sz="2000" dirty="0" err="1"/>
              <a:t>ớng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vị</a:t>
            </a:r>
            <a:r>
              <a:rPr lang="en-US" sz="2000" dirty="0"/>
              <a:t> </a:t>
            </a:r>
            <a:r>
              <a:rPr lang="en-US" sz="2000" dirty="0" err="1"/>
              <a:t>trí</a:t>
            </a:r>
            <a:r>
              <a:rPr lang="en-US" sz="2000" dirty="0"/>
              <a:t> </a:t>
            </a:r>
            <a:r>
              <a:rPr lang="en-US" sz="2000" dirty="0" err="1"/>
              <a:t>của</a:t>
            </a:r>
            <a:r>
              <a:rPr lang="en-US" sz="2000" dirty="0"/>
              <a:t> </a:t>
            </a:r>
            <a:r>
              <a:rPr lang="en-US" sz="2000" dirty="0" err="1"/>
              <a:t>khâu</a:t>
            </a:r>
            <a:r>
              <a:rPr lang="en-US" sz="2000" dirty="0"/>
              <a:t> </a:t>
            </a:r>
            <a:r>
              <a:rPr lang="en-US" sz="2000" dirty="0" err="1"/>
              <a:t>cuối</a:t>
            </a:r>
            <a:r>
              <a:rPr lang="en-US" sz="2000" dirty="0"/>
              <a:t> (Tool center pose- TCP)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21E344-C958-4B73-A41E-F474C7C55A02}"/>
              </a:ext>
            </a:extLst>
          </p:cNvPr>
          <p:cNvSpPr/>
          <p:nvPr/>
        </p:nvSpPr>
        <p:spPr>
          <a:xfrm>
            <a:off x="6146166" y="4727009"/>
            <a:ext cx="5857769" cy="1718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/>
              <a:t>2.1.2 Phần quan trọng nhất của Động học thuận mà phần mềm cung cấp đó là khả năng tự vẽ  và biểu diễn đ</a:t>
            </a:r>
            <a:r>
              <a:rPr lang="vi-VN" sz="2000"/>
              <a:t>ư</a:t>
            </a:r>
            <a:r>
              <a:rPr lang="en-US" sz="2000"/>
              <a:t>ợc không gian công tác của Robot hết sức trực quan, là một phần quan trọng cho bài toán động học ng</a:t>
            </a:r>
            <a:r>
              <a:rPr lang="vi-VN" sz="2000"/>
              <a:t>ư</a:t>
            </a:r>
            <a:r>
              <a:rPr lang="en-US" sz="2000"/>
              <a:t>ợc và điều khiển Robot ở phần tiếp theo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A8E2489-4777-4D4C-BA1E-EE5846303F1C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941651" y="3689967"/>
            <a:ext cx="1204515" cy="18961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7ECA4FE-E2CD-4C67-B6D3-1017F14B740A}"/>
              </a:ext>
            </a:extLst>
          </p:cNvPr>
          <p:cNvSpPr/>
          <p:nvPr/>
        </p:nvSpPr>
        <p:spPr>
          <a:xfrm>
            <a:off x="7480036" y="2799835"/>
            <a:ext cx="2617275" cy="949294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62A5A0-1008-44B0-BBF4-86EA8E4BBE82}"/>
              </a:ext>
            </a:extLst>
          </p:cNvPr>
          <p:cNvSpPr/>
          <p:nvPr/>
        </p:nvSpPr>
        <p:spPr>
          <a:xfrm>
            <a:off x="10275029" y="2741467"/>
            <a:ext cx="1728906" cy="706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Ma trận h</a:t>
            </a:r>
            <a:r>
              <a:rPr lang="vi-VN"/>
              <a:t>ư</a:t>
            </a:r>
            <a:r>
              <a:rPr lang="en-US"/>
              <a:t>ớng và vị trí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1A2D30-0BFB-4C39-9F6D-4E7B20328372}"/>
              </a:ext>
            </a:extLst>
          </p:cNvPr>
          <p:cNvSpPr/>
          <p:nvPr/>
        </p:nvSpPr>
        <p:spPr>
          <a:xfrm>
            <a:off x="7480036" y="3823252"/>
            <a:ext cx="2617275" cy="466647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335964-45D2-4445-9E0C-D109D7052652}"/>
              </a:ext>
            </a:extLst>
          </p:cNvPr>
          <p:cNvSpPr/>
          <p:nvPr/>
        </p:nvSpPr>
        <p:spPr>
          <a:xfrm>
            <a:off x="10244674" y="3689967"/>
            <a:ext cx="1728906" cy="706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Góc Roll, Pitch, Yaw</a:t>
            </a:r>
          </a:p>
        </p:txBody>
      </p:sp>
    </p:spTree>
    <p:extLst>
      <p:ext uri="{BB962C8B-B14F-4D97-AF65-F5344CB8AC3E}">
        <p14:creationId xmlns:p14="http://schemas.microsoft.com/office/powerpoint/2010/main" val="3286571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625863" y="399344"/>
            <a:ext cx="5911124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2.1 Mô phỏng về động học thuận Robot -Video</a:t>
            </a:r>
          </a:p>
        </p:txBody>
      </p:sp>
      <p:pic>
        <p:nvPicPr>
          <p:cNvPr id="3" name="DHT">
            <a:hlinkClick r:id="" action="ppaction://media"/>
            <a:extLst>
              <a:ext uri="{FF2B5EF4-FFF2-40B4-BE49-F238E27FC236}">
                <a16:creationId xmlns:a16="http://schemas.microsoft.com/office/drawing/2014/main" id="{2B0E4DDD-A091-4588-9B5D-929CB4866C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3081" y="1186774"/>
            <a:ext cx="9670435" cy="5439619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0AFE1A81-0382-4E74-9DBE-97F52EFA05BB}"/>
              </a:ext>
            </a:extLst>
          </p:cNvPr>
          <p:cNvSpPr/>
          <p:nvPr/>
        </p:nvSpPr>
        <p:spPr>
          <a:xfrm>
            <a:off x="171301" y="5834227"/>
            <a:ext cx="1725593" cy="7921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Click để xem</a:t>
            </a:r>
          </a:p>
        </p:txBody>
      </p:sp>
    </p:spTree>
    <p:extLst>
      <p:ext uri="{BB962C8B-B14F-4D97-AF65-F5344CB8AC3E}">
        <p14:creationId xmlns:p14="http://schemas.microsoft.com/office/powerpoint/2010/main" val="2114193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5E543F-CBD6-4F1A-B9A5-1BC2A1019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328" y="1565598"/>
            <a:ext cx="9244519" cy="520004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598250" y="311143"/>
            <a:ext cx="6339141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2.2 Động học ng</a:t>
            </a:r>
            <a:r>
              <a:rPr lang="vi-VN" sz="2200" b="1"/>
              <a:t>ư</a:t>
            </a:r>
            <a:r>
              <a:rPr lang="en-US" sz="2200" b="1"/>
              <a:t>ợc với điều khiển vị trí và vận tốc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A8E2489-4777-4D4C-BA1E-EE5846303F1C}"/>
              </a:ext>
            </a:extLst>
          </p:cNvPr>
          <p:cNvCxnSpPr>
            <a:cxnSpLocks/>
          </p:cNvCxnSpPr>
          <p:nvPr/>
        </p:nvCxnSpPr>
        <p:spPr>
          <a:xfrm flipH="1">
            <a:off x="5398852" y="1543141"/>
            <a:ext cx="2733471" cy="1530799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7ECA4FE-E2CD-4C67-B6D3-1017F14B740A}"/>
              </a:ext>
            </a:extLst>
          </p:cNvPr>
          <p:cNvSpPr/>
          <p:nvPr/>
        </p:nvSpPr>
        <p:spPr>
          <a:xfrm>
            <a:off x="7110919" y="2422187"/>
            <a:ext cx="3161490" cy="778174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0E7C58-5923-4814-AF54-AAD7063F559A}"/>
              </a:ext>
            </a:extLst>
          </p:cNvPr>
          <p:cNvSpPr/>
          <p:nvPr/>
        </p:nvSpPr>
        <p:spPr>
          <a:xfrm>
            <a:off x="7859341" y="260489"/>
            <a:ext cx="4105681" cy="1282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2.2.1 Khả năng tự động biểu diễn không gian công tác của Robot. Cảnh báo nếu đối t</a:t>
            </a:r>
            <a:r>
              <a:rPr lang="vi-VN"/>
              <a:t>ư</a:t>
            </a:r>
            <a:r>
              <a:rPr lang="en-US"/>
              <a:t>ợng công tác ra ngoài vùng làm việc của Robot. Ẩn hiện vùng công tác tùy ý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0B3899-26E9-4AEB-B5DE-4711282E841A}"/>
              </a:ext>
            </a:extLst>
          </p:cNvPr>
          <p:cNvSpPr/>
          <p:nvPr/>
        </p:nvSpPr>
        <p:spPr>
          <a:xfrm>
            <a:off x="100570" y="4794087"/>
            <a:ext cx="3829403" cy="16067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2.2.2 Cho phép ng</a:t>
            </a:r>
            <a:r>
              <a:rPr lang="vi-VN"/>
              <a:t>ư</a:t>
            </a:r>
            <a:r>
              <a:rPr lang="en-US"/>
              <a:t>ời dùng điều chỉnh vị trí và h</a:t>
            </a:r>
            <a:r>
              <a:rPr lang="vi-VN"/>
              <a:t>ư</a:t>
            </a:r>
            <a:r>
              <a:rPr lang="en-US"/>
              <a:t>ớng của vật(mô phỏng điểm công tác) một cách tùy ý bằng tay và xem kết qủa về vị trí và h</a:t>
            </a:r>
            <a:r>
              <a:rPr lang="vi-VN"/>
              <a:t>ư</a:t>
            </a:r>
            <a:r>
              <a:rPr lang="en-US"/>
              <a:t>ớng của đối t</a:t>
            </a:r>
            <a:r>
              <a:rPr lang="vi-VN"/>
              <a:t>ư</a:t>
            </a:r>
            <a:r>
              <a:rPr lang="en-US"/>
              <a:t>ợng công tác.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794AFA-4640-41CA-83E0-BDBBEB616673}"/>
              </a:ext>
            </a:extLst>
          </p:cNvPr>
          <p:cNvCxnSpPr>
            <a:cxnSpLocks/>
          </p:cNvCxnSpPr>
          <p:nvPr/>
        </p:nvCxnSpPr>
        <p:spPr>
          <a:xfrm flipV="1">
            <a:off x="3767821" y="4607651"/>
            <a:ext cx="716630" cy="767406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BE9C82A-FB5F-4A1E-9315-9CC143D8E60E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9569664" y="1543141"/>
            <a:ext cx="342518" cy="2036637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5A2AD379-B3CC-47DE-81F1-7F0AA8209A83}"/>
              </a:ext>
            </a:extLst>
          </p:cNvPr>
          <p:cNvSpPr/>
          <p:nvPr/>
        </p:nvSpPr>
        <p:spPr>
          <a:xfrm>
            <a:off x="9078848" y="3638939"/>
            <a:ext cx="986334" cy="262647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2197CA-B372-4F8A-A67C-8EE3F0FA4DB1}"/>
              </a:ext>
            </a:extLst>
          </p:cNvPr>
          <p:cNvCxnSpPr>
            <a:cxnSpLocks/>
          </p:cNvCxnSpPr>
          <p:nvPr/>
        </p:nvCxnSpPr>
        <p:spPr>
          <a:xfrm flipH="1">
            <a:off x="4708187" y="2762655"/>
            <a:ext cx="2400988" cy="1634247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201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C90D5314-6D95-434F-B39B-4A6B097F5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0124" y="1429967"/>
            <a:ext cx="9249528" cy="520557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616216" y="479009"/>
            <a:ext cx="6475329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2.2 Động học ng</a:t>
            </a:r>
            <a:r>
              <a:rPr lang="vi-VN" sz="2200" b="1"/>
              <a:t>ư</a:t>
            </a:r>
            <a:r>
              <a:rPr lang="en-US" sz="2200" b="1"/>
              <a:t>ợc với điều khiển vị trí và vận tốc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ECA4FE-E2CD-4C67-B6D3-1017F14B740A}"/>
              </a:ext>
            </a:extLst>
          </p:cNvPr>
          <p:cNvSpPr/>
          <p:nvPr/>
        </p:nvSpPr>
        <p:spPr>
          <a:xfrm>
            <a:off x="3087661" y="1999830"/>
            <a:ext cx="2291736" cy="4391242"/>
          </a:xfrm>
          <a:prstGeom prst="rect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0B3899-26E9-4AEB-B5DE-4711282E841A}"/>
              </a:ext>
            </a:extLst>
          </p:cNvPr>
          <p:cNvSpPr/>
          <p:nvPr/>
        </p:nvSpPr>
        <p:spPr>
          <a:xfrm>
            <a:off x="616216" y="1892826"/>
            <a:ext cx="1718797" cy="18328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2.2.3 Xem biểu đồ theo thời gian thực  vị trí và h</a:t>
            </a:r>
            <a:r>
              <a:rPr lang="vi-VN"/>
              <a:t>ư</a:t>
            </a:r>
            <a:r>
              <a:rPr lang="en-US"/>
              <a:t>ớng các khớp của Robot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2197CA-B372-4F8A-A67C-8EE3F0FA4DB1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2335013" y="2809260"/>
            <a:ext cx="1517140" cy="264681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879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5E543F-CBD6-4F1A-B9A5-1BC2A1019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56" y="1644621"/>
            <a:ext cx="9059694" cy="50960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645319" y="568442"/>
            <a:ext cx="6339141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2.2 Động học ng</a:t>
            </a:r>
            <a:r>
              <a:rPr lang="vi-VN" sz="2200" b="1"/>
              <a:t>ư</a:t>
            </a:r>
            <a:r>
              <a:rPr lang="en-US" sz="2200" b="1"/>
              <a:t>ợc với điều khiển vị trí và vận tốc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A8E2489-4777-4D4C-BA1E-EE5846303F1C}"/>
              </a:ext>
            </a:extLst>
          </p:cNvPr>
          <p:cNvCxnSpPr>
            <a:cxnSpLocks/>
          </p:cNvCxnSpPr>
          <p:nvPr/>
        </p:nvCxnSpPr>
        <p:spPr>
          <a:xfrm flipH="1">
            <a:off x="7354111" y="1543141"/>
            <a:ext cx="778213" cy="17545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7ECA4FE-E2CD-4C67-B6D3-1017F14B740A}"/>
              </a:ext>
            </a:extLst>
          </p:cNvPr>
          <p:cNvSpPr/>
          <p:nvPr/>
        </p:nvSpPr>
        <p:spPr>
          <a:xfrm>
            <a:off x="6459162" y="3158253"/>
            <a:ext cx="2986395" cy="44970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0E7C58-5923-4814-AF54-AAD7063F559A}"/>
              </a:ext>
            </a:extLst>
          </p:cNvPr>
          <p:cNvSpPr/>
          <p:nvPr/>
        </p:nvSpPr>
        <p:spPr>
          <a:xfrm>
            <a:off x="7879409" y="532891"/>
            <a:ext cx="4105681" cy="1016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2.2.4 Mô phỏng khả năng điều khiển vị trí và vận tốc trong không gian khớp với thời gian thực.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ABDA033-2527-461B-BE0C-BF813EFC2651}"/>
              </a:ext>
            </a:extLst>
          </p:cNvPr>
          <p:cNvSpPr/>
          <p:nvPr/>
        </p:nvSpPr>
        <p:spPr>
          <a:xfrm>
            <a:off x="204467" y="5089858"/>
            <a:ext cx="4783283" cy="11048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2.2.5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qua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Camera hay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môi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Robot (Manual Operation)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9B477A7-E56E-45B6-BC4B-43CEE0495BE2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4987750" y="4032293"/>
            <a:ext cx="1641799" cy="1609974"/>
          </a:xfrm>
          <a:prstGeom prst="straightConnector1">
            <a:avLst/>
          </a:prstGeom>
          <a:ln w="34925">
            <a:solidFill>
              <a:srgbClr val="FFFF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D72B9FFF-DD56-4E57-9C68-0321D460A4B4}"/>
              </a:ext>
            </a:extLst>
          </p:cNvPr>
          <p:cNvSpPr/>
          <p:nvPr/>
        </p:nvSpPr>
        <p:spPr>
          <a:xfrm>
            <a:off x="6478622" y="3764158"/>
            <a:ext cx="1196501" cy="505041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8AA583A-F3D7-40A4-A450-C39C7C4BE3F1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2596109" y="4548706"/>
            <a:ext cx="1134593" cy="541152"/>
          </a:xfrm>
          <a:prstGeom prst="straightConnector1">
            <a:avLst/>
          </a:prstGeom>
          <a:ln w="34925">
            <a:solidFill>
              <a:srgbClr val="FFFF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DA5BA86F-EA46-469C-97FF-C8B0CD3143B9}"/>
              </a:ext>
            </a:extLst>
          </p:cNvPr>
          <p:cNvSpPr/>
          <p:nvPr/>
        </p:nvSpPr>
        <p:spPr>
          <a:xfrm>
            <a:off x="10056628" y="2560993"/>
            <a:ext cx="2089736" cy="18300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2.2.6 Hiển thị vị trí và h</a:t>
            </a:r>
            <a:r>
              <a:rPr lang="vi-VN"/>
              <a:t>ư</a:t>
            </a:r>
            <a:r>
              <a:rPr lang="en-US"/>
              <a:t>ớng của TCP dạng ma trận và các góc Roll Pitch Yaw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8232298-7B97-4F99-9386-EF8CE22F9843}"/>
              </a:ext>
            </a:extLst>
          </p:cNvPr>
          <p:cNvSpPr/>
          <p:nvPr/>
        </p:nvSpPr>
        <p:spPr>
          <a:xfrm>
            <a:off x="6782227" y="4533089"/>
            <a:ext cx="2429867" cy="1595336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1C89985-A5DD-43AE-B101-186ADDF40AC9}"/>
              </a:ext>
            </a:extLst>
          </p:cNvPr>
          <p:cNvCxnSpPr>
            <a:cxnSpLocks/>
            <a:stCxn id="43" idx="1"/>
          </p:cNvCxnSpPr>
          <p:nvPr/>
        </p:nvCxnSpPr>
        <p:spPr>
          <a:xfrm flipH="1">
            <a:off x="8978630" y="3476012"/>
            <a:ext cx="1077998" cy="12022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846B833C-8C98-48F0-8CBF-3776BC9FCDA0}"/>
              </a:ext>
            </a:extLst>
          </p:cNvPr>
          <p:cNvSpPr/>
          <p:nvPr/>
        </p:nvSpPr>
        <p:spPr>
          <a:xfrm>
            <a:off x="10102264" y="4820350"/>
            <a:ext cx="2089736" cy="18300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2.2.7 Cho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Gửi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Camera qua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TCP/IP </a:t>
            </a:r>
            <a:r>
              <a:rPr lang="en-US" dirty="0" err="1"/>
              <a:t>khi</a:t>
            </a:r>
            <a:r>
              <a:rPr lang="en-US" dirty="0"/>
              <a:t> Robot </a:t>
            </a:r>
            <a:r>
              <a:rPr lang="en-US" dirty="0" err="1"/>
              <a:t>đang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thực</a:t>
            </a:r>
            <a:endParaRPr lang="en-US" dirty="0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FE172E0-A82D-4960-B5AD-4BE449B6660D}"/>
              </a:ext>
            </a:extLst>
          </p:cNvPr>
          <p:cNvCxnSpPr>
            <a:cxnSpLocks/>
            <a:stCxn id="58" idx="1"/>
          </p:cNvCxnSpPr>
          <p:nvPr/>
        </p:nvCxnSpPr>
        <p:spPr>
          <a:xfrm flipH="1">
            <a:off x="8413143" y="5735369"/>
            <a:ext cx="1689121" cy="5746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E23485B-D972-4E1B-B4DE-71E677CFE4AD}"/>
              </a:ext>
            </a:extLst>
          </p:cNvPr>
          <p:cNvSpPr/>
          <p:nvPr/>
        </p:nvSpPr>
        <p:spPr>
          <a:xfrm>
            <a:off x="7517381" y="6179060"/>
            <a:ext cx="869955" cy="261934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2C12E18-D47E-466A-9CBF-9FC1E8D42F8C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8737258" y="1549339"/>
            <a:ext cx="1194992" cy="16794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9092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5E543F-CBD6-4F1A-B9A5-1BC2A1019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345504"/>
            <a:ext cx="5687733" cy="31993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645318" y="545217"/>
            <a:ext cx="4247695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2.3 Giao tiếp camera qua TCP/IP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671F77AE-1820-4EAB-ABE2-B70E56DFE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350" y="2251615"/>
            <a:ext cx="5854649" cy="3293240"/>
          </a:xfrm>
          <a:prstGeom prst="rect">
            <a:avLst/>
          </a:prstGeom>
        </p:spPr>
      </p:pic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4ABD85A8-7986-431B-A980-F5A54B129E55}"/>
              </a:ext>
            </a:extLst>
          </p:cNvPr>
          <p:cNvCxnSpPr>
            <a:cxnSpLocks/>
            <a:stCxn id="67" idx="0"/>
            <a:endCxn id="3" idx="0"/>
          </p:cNvCxnSpPr>
          <p:nvPr/>
        </p:nvCxnSpPr>
        <p:spPr>
          <a:xfrm rot="16200000" flipH="1">
            <a:off x="6159726" y="-739437"/>
            <a:ext cx="93889" cy="6075992"/>
          </a:xfrm>
          <a:prstGeom prst="bentConnector3">
            <a:avLst>
              <a:gd name="adj1" fmla="val -243479"/>
            </a:avLst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DC27A8D0-DDEB-476B-9B09-8241CF633FD8}"/>
              </a:ext>
            </a:extLst>
          </p:cNvPr>
          <p:cNvSpPr/>
          <p:nvPr/>
        </p:nvSpPr>
        <p:spPr>
          <a:xfrm>
            <a:off x="241351" y="2422108"/>
            <a:ext cx="1529083" cy="10478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Ch</a:t>
            </a:r>
            <a:r>
              <a:rPr lang="vi-VN"/>
              <a:t>ư</a:t>
            </a:r>
            <a:r>
              <a:rPr lang="en-US"/>
              <a:t>ơng trình Mô phỏng camera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EE409B1-9B7D-4F39-9238-9C904A8EF2D7}"/>
              </a:ext>
            </a:extLst>
          </p:cNvPr>
          <p:cNvSpPr/>
          <p:nvPr/>
        </p:nvSpPr>
        <p:spPr>
          <a:xfrm>
            <a:off x="5278076" y="1333044"/>
            <a:ext cx="1864447" cy="43812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Giao thức TCP/IP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DB5C8F6-C084-49F5-8180-1448B014BAF0}"/>
              </a:ext>
            </a:extLst>
          </p:cNvPr>
          <p:cNvSpPr/>
          <p:nvPr/>
        </p:nvSpPr>
        <p:spPr>
          <a:xfrm>
            <a:off x="6488348" y="2402573"/>
            <a:ext cx="1533581" cy="9400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Ch</a:t>
            </a:r>
            <a:r>
              <a:rPr lang="vi-VN"/>
              <a:t>ư</a:t>
            </a:r>
            <a:r>
              <a:rPr lang="en-US"/>
              <a:t>ơng trình Mô phỏng Robot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21E07A0-4EA3-4B26-9FF2-B1531AF8F5DE}"/>
              </a:ext>
            </a:extLst>
          </p:cNvPr>
          <p:cNvSpPr/>
          <p:nvPr/>
        </p:nvSpPr>
        <p:spPr>
          <a:xfrm>
            <a:off x="3092087" y="5746192"/>
            <a:ext cx="5793816" cy="783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2 ch</a:t>
            </a:r>
            <a:r>
              <a:rPr lang="vi-VN"/>
              <a:t>ư</a:t>
            </a:r>
            <a:r>
              <a:rPr lang="en-US"/>
              <a:t>ơng trình chạy hoàn toàn độc lập với nhau trong môi tr</a:t>
            </a:r>
            <a:r>
              <a:rPr lang="vi-VN"/>
              <a:t>ư</a:t>
            </a:r>
            <a:r>
              <a:rPr lang="en-US"/>
              <a:t>ờng PC và trao đổi dữ liệu qua giao tiếp TCP/IP</a:t>
            </a:r>
          </a:p>
        </p:txBody>
      </p:sp>
    </p:spTree>
    <p:extLst>
      <p:ext uri="{BB962C8B-B14F-4D97-AF65-F5344CB8AC3E}">
        <p14:creationId xmlns:p14="http://schemas.microsoft.com/office/powerpoint/2010/main" val="3754066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645280" y="533913"/>
            <a:ext cx="4205160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2.3 Giao tiếp camera qua TCP/IP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671F77AE-1820-4EAB-ABE2-B70E56DFE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86" y="1478605"/>
            <a:ext cx="9167224" cy="5156564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DC27A8D0-DDEB-476B-9B09-8241CF633FD8}"/>
              </a:ext>
            </a:extLst>
          </p:cNvPr>
          <p:cNvSpPr/>
          <p:nvPr/>
        </p:nvSpPr>
        <p:spPr>
          <a:xfrm>
            <a:off x="219854" y="1579858"/>
            <a:ext cx="2064036" cy="82773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/>
              <a:t>Trong môi tr</a:t>
            </a:r>
            <a:r>
              <a:rPr lang="vi-VN"/>
              <a:t>ư</a:t>
            </a:r>
            <a:r>
              <a:rPr lang="en-US"/>
              <a:t>ờng phần mềm Camera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608791-F206-46B9-8018-514D44352FEE}"/>
              </a:ext>
            </a:extLst>
          </p:cNvPr>
          <p:cNvSpPr/>
          <p:nvPr/>
        </p:nvSpPr>
        <p:spPr>
          <a:xfrm>
            <a:off x="7099418" y="2407596"/>
            <a:ext cx="2064037" cy="1021404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53AA24-6968-4C1E-950B-65D44AB83293}"/>
              </a:ext>
            </a:extLst>
          </p:cNvPr>
          <p:cNvCxnSpPr>
            <a:cxnSpLocks/>
            <a:endCxn id="4" idx="7"/>
          </p:cNvCxnSpPr>
          <p:nvPr/>
        </p:nvCxnSpPr>
        <p:spPr>
          <a:xfrm flipH="1">
            <a:off x="4566449" y="2879389"/>
            <a:ext cx="2518103" cy="421914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00DA4C83-E962-4C58-B237-91B0D78688DD}"/>
              </a:ext>
            </a:extLst>
          </p:cNvPr>
          <p:cNvSpPr/>
          <p:nvPr/>
        </p:nvSpPr>
        <p:spPr>
          <a:xfrm>
            <a:off x="4035051" y="3210130"/>
            <a:ext cx="622571" cy="622570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AB43-9655-426F-8453-561F958B5B0F}"/>
              </a:ext>
            </a:extLst>
          </p:cNvPr>
          <p:cNvSpPr/>
          <p:nvPr/>
        </p:nvSpPr>
        <p:spPr>
          <a:xfrm>
            <a:off x="9617521" y="1735699"/>
            <a:ext cx="2282746" cy="17091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Trong môi tr</a:t>
            </a:r>
            <a:r>
              <a:rPr lang="vi-VN"/>
              <a:t>ư</a:t>
            </a:r>
            <a:r>
              <a:rPr lang="en-US"/>
              <a:t>ờng camera ta cũng có thể thao tác thay đổi vị trí và h</a:t>
            </a:r>
            <a:r>
              <a:rPr lang="vi-VN"/>
              <a:t>ư</a:t>
            </a:r>
            <a:r>
              <a:rPr lang="en-US"/>
              <a:t>ớng của điểm công tác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B2FF2BE-97C5-4AC2-8FEE-29362C3147DA}"/>
              </a:ext>
            </a:extLst>
          </p:cNvPr>
          <p:cNvCxnSpPr>
            <a:cxnSpLocks/>
            <a:stCxn id="17" idx="1"/>
            <a:endCxn id="12" idx="3"/>
          </p:cNvCxnSpPr>
          <p:nvPr/>
        </p:nvCxnSpPr>
        <p:spPr>
          <a:xfrm flipH="1">
            <a:off x="9163455" y="2590295"/>
            <a:ext cx="454066" cy="3280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7AEAC46-297D-4A5A-80CD-16CE98931443}"/>
              </a:ext>
            </a:extLst>
          </p:cNvPr>
          <p:cNvSpPr/>
          <p:nvPr/>
        </p:nvSpPr>
        <p:spPr>
          <a:xfrm>
            <a:off x="9617521" y="4123231"/>
            <a:ext cx="2282746" cy="2113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Sau khi thay đổi ch</a:t>
            </a:r>
            <a:r>
              <a:rPr lang="vi-VN"/>
              <a:t>ư</a:t>
            </a:r>
            <a:r>
              <a:rPr lang="en-US"/>
              <a:t>ơng trình camera sẽ gửi tọa độ và h</a:t>
            </a:r>
            <a:r>
              <a:rPr lang="vi-VN"/>
              <a:t>ư</a:t>
            </a:r>
            <a:r>
              <a:rPr lang="en-US"/>
              <a:t>ớng mới của đối t</a:t>
            </a:r>
            <a:r>
              <a:rPr lang="vi-VN"/>
              <a:t>ư</a:t>
            </a:r>
            <a:r>
              <a:rPr lang="en-US"/>
              <a:t>ợng công tác cho ch</a:t>
            </a:r>
            <a:r>
              <a:rPr lang="vi-VN"/>
              <a:t>ư</a:t>
            </a:r>
            <a:r>
              <a:rPr lang="en-US"/>
              <a:t>ơng trình Robot 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45BF282-023F-46E3-B46E-C321A72147F2}"/>
              </a:ext>
            </a:extLst>
          </p:cNvPr>
          <p:cNvSpPr/>
          <p:nvPr/>
        </p:nvSpPr>
        <p:spPr>
          <a:xfrm>
            <a:off x="10544885" y="3638146"/>
            <a:ext cx="428017" cy="2918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9B5EC63-20CD-46F7-A7E6-39430102FA63}"/>
              </a:ext>
            </a:extLst>
          </p:cNvPr>
          <p:cNvSpPr/>
          <p:nvPr/>
        </p:nvSpPr>
        <p:spPr>
          <a:xfrm>
            <a:off x="3990384" y="5039204"/>
            <a:ext cx="2692860" cy="14808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Camera có thể nhận và hiển thị dữ liệu khi Robot chạy và gửi đến qua giao tiếp TCP/IP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056CB3-3ED8-4AB8-B881-A634A37C02AC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6683244" y="5136204"/>
            <a:ext cx="900309" cy="643446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368F6A3-362A-4F5C-A443-EDC8428A9247}"/>
              </a:ext>
            </a:extLst>
          </p:cNvPr>
          <p:cNvSpPr/>
          <p:nvPr/>
        </p:nvSpPr>
        <p:spPr>
          <a:xfrm>
            <a:off x="7606140" y="4914269"/>
            <a:ext cx="900309" cy="31921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40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713D613-4730-437C-9660-67A8CF1EB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47" y="1212747"/>
            <a:ext cx="9490771" cy="54230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9627801-2F28-49F9-91AF-551CFF2E6080}"/>
              </a:ext>
            </a:extLst>
          </p:cNvPr>
          <p:cNvSpPr/>
          <p:nvPr/>
        </p:nvSpPr>
        <p:spPr>
          <a:xfrm>
            <a:off x="625862" y="423543"/>
            <a:ext cx="4130964" cy="5309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/>
              <a:t>2.3 Giao tiếp camera qua TCP/IP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608791-F206-46B9-8018-514D44352FEE}"/>
              </a:ext>
            </a:extLst>
          </p:cNvPr>
          <p:cNvSpPr/>
          <p:nvPr/>
        </p:nvSpPr>
        <p:spPr>
          <a:xfrm>
            <a:off x="6096000" y="3429000"/>
            <a:ext cx="1211904" cy="355060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53AA24-6968-4C1E-950B-65D44AB83293}"/>
              </a:ext>
            </a:extLst>
          </p:cNvPr>
          <p:cNvCxnSpPr>
            <a:cxnSpLocks/>
            <a:stCxn id="17" idx="1"/>
            <a:endCxn id="12" idx="3"/>
          </p:cNvCxnSpPr>
          <p:nvPr/>
        </p:nvCxnSpPr>
        <p:spPr>
          <a:xfrm flipH="1">
            <a:off x="7307904" y="3301060"/>
            <a:ext cx="2584406" cy="3054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00DA4C83-E962-4C58-B237-91B0D78688DD}"/>
              </a:ext>
            </a:extLst>
          </p:cNvPr>
          <p:cNvSpPr/>
          <p:nvPr/>
        </p:nvSpPr>
        <p:spPr>
          <a:xfrm>
            <a:off x="3822970" y="3924283"/>
            <a:ext cx="603116" cy="596125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AB43-9655-426F-8453-561F958B5B0F}"/>
              </a:ext>
            </a:extLst>
          </p:cNvPr>
          <p:cNvSpPr/>
          <p:nvPr/>
        </p:nvSpPr>
        <p:spPr>
          <a:xfrm>
            <a:off x="9892310" y="1932843"/>
            <a:ext cx="2282746" cy="2736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môi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Robot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camera,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reset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trí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h</a:t>
            </a:r>
            <a:r>
              <a:rPr lang="vi-VN" dirty="0"/>
              <a:t>ư</a:t>
            </a:r>
            <a:r>
              <a:rPr lang="en-US" dirty="0" err="1"/>
              <a:t>ớng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qua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TCP/IP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0B8111F-EC5E-4348-96DF-8D7FBE899375}"/>
              </a:ext>
            </a:extLst>
          </p:cNvPr>
          <p:cNvSpPr/>
          <p:nvPr/>
        </p:nvSpPr>
        <p:spPr>
          <a:xfrm>
            <a:off x="9892310" y="5097294"/>
            <a:ext cx="2299690" cy="15369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Trong khi Robot chạy dữ liệu vị trí và h</a:t>
            </a:r>
            <a:r>
              <a:rPr lang="vi-VN"/>
              <a:t>ư</a:t>
            </a:r>
            <a:r>
              <a:rPr lang="en-US"/>
              <a:t>ớng của điểm cuối đ</a:t>
            </a:r>
            <a:r>
              <a:rPr lang="vi-VN"/>
              <a:t>ư</a:t>
            </a:r>
            <a:r>
              <a:rPr lang="en-US"/>
              <a:t>ợc truyền ng</a:t>
            </a:r>
            <a:r>
              <a:rPr lang="vi-VN"/>
              <a:t>ư</a:t>
            </a:r>
            <a:r>
              <a:rPr lang="en-US"/>
              <a:t>ợc lại đến camera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210656-7442-430E-B640-D7709101FA06}"/>
              </a:ext>
            </a:extLst>
          </p:cNvPr>
          <p:cNvSpPr/>
          <p:nvPr/>
        </p:nvSpPr>
        <p:spPr>
          <a:xfrm>
            <a:off x="6441429" y="4319081"/>
            <a:ext cx="2470105" cy="1984443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F63406D-5EFB-46FD-A4B0-0FC307D2E285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9002930" y="5593403"/>
            <a:ext cx="889380" cy="2723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3FB5FDE-B6EE-4B0B-B3A0-6A572E561A78}"/>
              </a:ext>
            </a:extLst>
          </p:cNvPr>
          <p:cNvSpPr/>
          <p:nvPr/>
        </p:nvSpPr>
        <p:spPr>
          <a:xfrm>
            <a:off x="316024" y="1264909"/>
            <a:ext cx="2028342" cy="82773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/>
              <a:t>Trong môi tr</a:t>
            </a:r>
            <a:r>
              <a:rPr lang="vi-VN"/>
              <a:t>ư</a:t>
            </a:r>
            <a:r>
              <a:rPr lang="en-US"/>
              <a:t>ờng phần mềm Robot</a:t>
            </a:r>
          </a:p>
        </p:txBody>
      </p:sp>
    </p:spTree>
    <p:extLst>
      <p:ext uri="{BB962C8B-B14F-4D97-AF65-F5344CB8AC3E}">
        <p14:creationId xmlns:p14="http://schemas.microsoft.com/office/powerpoint/2010/main" val="330030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10981</TotalTime>
  <Words>1195</Words>
  <Application>Microsoft Office PowerPoint</Application>
  <PresentationFormat>Widescreen</PresentationFormat>
  <Paragraphs>72</Paragraphs>
  <Slides>14</Slides>
  <Notes>14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 TV</dc:creator>
  <cp:lastModifiedBy>Le Huu Tri</cp:lastModifiedBy>
  <cp:revision>1207</cp:revision>
  <dcterms:created xsi:type="dcterms:W3CDTF">2019-05-14T03:05:24Z</dcterms:created>
  <dcterms:modified xsi:type="dcterms:W3CDTF">2021-04-02T04:13:25Z</dcterms:modified>
</cp:coreProperties>
</file>

<file path=docProps/thumbnail.jpeg>
</file>